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8288000" cy="10287000"/>
  <p:notesSz cx="6858000" cy="9144000"/>
  <p:embeddedFontLs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Roboto" panose="020B0604020202020204" charset="0"/>
      <p:regular r:id="rId20"/>
    </p:embeddedFont>
    <p:embeddedFont>
      <p:font typeface="Josefin Slab" panose="020B0604020202020204" charset="0"/>
      <p:regular r:id="rId21"/>
    </p:embeddedFont>
    <p:embeddedFont>
      <p:font typeface="Arimo" panose="020B0604020202020204" charset="0"/>
      <p:regular r:id="rId22"/>
    </p:embeddedFont>
    <p:embeddedFont>
      <p:font typeface="Sanchez" panose="020B0604020202020204" charset="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7" d="100"/>
          <a:sy n="47" d="100"/>
        </p:scale>
        <p:origin x="696" y="4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jpeg"/><Relationship Id="rId7" Type="http://schemas.openxmlformats.org/officeDocument/2006/relationships/image" Target="../media/image7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Relationship Id="rId9" Type="http://schemas.openxmlformats.org/officeDocument/2006/relationships/image" Target="../media/image9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3C6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54603" y="3971763"/>
            <a:ext cx="7726827" cy="2343474"/>
            <a:chOff x="0" y="0"/>
            <a:chExt cx="10302435" cy="3124632"/>
          </a:xfrm>
        </p:grpSpPr>
        <p:sp>
          <p:nvSpPr>
            <p:cNvPr id="3" name="TextBox 3"/>
            <p:cNvSpPr txBox="1"/>
            <p:nvPr/>
          </p:nvSpPr>
          <p:spPr>
            <a:xfrm>
              <a:off x="0" y="209550"/>
              <a:ext cx="10302435" cy="18097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9600"/>
                </a:lnSpc>
              </a:pPr>
              <a:r>
                <a:rPr lang="en-US" sz="10000" spc="400" dirty="0">
                  <a:solidFill>
                    <a:srgbClr val="FFFFFF"/>
                  </a:solidFill>
                  <a:latin typeface="Josefin Slab"/>
                </a:rPr>
                <a:t>CYBER LIFE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482859"/>
              <a:ext cx="10302435" cy="6417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19"/>
                </a:lnSpc>
              </a:pPr>
              <a:r>
                <a:rPr lang="en-US" sz="2800" spc="196">
                  <a:solidFill>
                    <a:srgbClr val="AE8441"/>
                  </a:solidFill>
                  <a:latin typeface="Roboto"/>
                </a:rPr>
                <a:t>Solução para monitoramento de orgão</a:t>
              </a:r>
            </a:p>
          </p:txBody>
        </p:sp>
      </p:grpSp>
      <p:sp>
        <p:nvSpPr>
          <p:cNvPr id="5" name="AutoShape 5"/>
          <p:cNvSpPr/>
          <p:nvPr/>
        </p:nvSpPr>
        <p:spPr>
          <a:xfrm>
            <a:off x="1028700" y="2809875"/>
            <a:ext cx="133350" cy="4667250"/>
          </a:xfrm>
          <a:prstGeom prst="rect">
            <a:avLst/>
          </a:prstGeom>
          <a:solidFill>
            <a:srgbClr val="AE8441"/>
          </a:solidFill>
        </p:spPr>
      </p: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2169565" y="1683525"/>
            <a:ext cx="5793600" cy="5793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3C6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887570" y="-270930"/>
            <a:ext cx="9400430" cy="1082886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 l="3889" r="7001"/>
          <a:stretch>
            <a:fillRect/>
          </a:stretch>
        </p:blipFill>
        <p:spPr>
          <a:xfrm>
            <a:off x="4370979" y="2890608"/>
            <a:ext cx="8728383" cy="4505784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3167396" y="438150"/>
            <a:ext cx="10420389" cy="1162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00"/>
              </a:lnSpc>
            </a:pPr>
            <a:r>
              <a:rPr lang="en-US" sz="7500" spc="150">
                <a:solidFill>
                  <a:srgbClr val="FFFFFF"/>
                </a:solidFill>
                <a:latin typeface="Josefin Slab"/>
              </a:rPr>
              <a:t>Simulador de</a:t>
            </a:r>
            <a:r>
              <a:rPr lang="en-US" sz="7500" spc="150">
                <a:solidFill>
                  <a:srgbClr val="000000"/>
                </a:solidFill>
                <a:latin typeface="Josefin Slab"/>
              </a:rPr>
              <a:t> orçamento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09650" y="3712477"/>
            <a:ext cx="16230600" cy="2862047"/>
            <a:chOff x="0" y="0"/>
            <a:chExt cx="21640800" cy="3816062"/>
          </a:xfrm>
        </p:grpSpPr>
        <p:sp>
          <p:nvSpPr>
            <p:cNvPr id="3" name="AutoShape 3"/>
            <p:cNvSpPr/>
            <p:nvPr/>
          </p:nvSpPr>
          <p:spPr>
            <a:xfrm>
              <a:off x="0" y="0"/>
              <a:ext cx="21640800" cy="3816062"/>
            </a:xfrm>
            <a:prstGeom prst="rect">
              <a:avLst/>
            </a:prstGeom>
            <a:solidFill>
              <a:srgbClr val="113C61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1755821" y="667250"/>
              <a:ext cx="19205906" cy="15430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9000"/>
                </a:lnSpc>
              </a:pPr>
              <a:r>
                <a:rPr lang="en-US" sz="7500" spc="150">
                  <a:solidFill>
                    <a:srgbClr val="FFFFFF"/>
                  </a:solidFill>
                  <a:latin typeface="Josefin Slab"/>
                </a:rPr>
                <a:t>Tabela no MySQL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3C6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2037213"/>
            <a:ext cx="8563923" cy="8249787"/>
            <a:chOff x="0" y="0"/>
            <a:chExt cx="11418563" cy="10999717"/>
          </a:xfrm>
        </p:grpSpPr>
        <p:sp>
          <p:nvSpPr>
            <p:cNvPr id="3" name="TextBox 3"/>
            <p:cNvSpPr txBox="1"/>
            <p:nvPr/>
          </p:nvSpPr>
          <p:spPr>
            <a:xfrm>
              <a:off x="1321362" y="10473857"/>
              <a:ext cx="2019440" cy="5258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98"/>
                </a:lnSpc>
              </a:pPr>
              <a:r>
                <a:rPr lang="en-US" sz="2355">
                  <a:solidFill>
                    <a:srgbClr val="FFFFFF"/>
                  </a:solidFill>
                  <a:latin typeface="Arimo"/>
                </a:rPr>
                <a:t>Item 1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3340802" y="10473857"/>
              <a:ext cx="2019440" cy="5258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98"/>
                </a:lnSpc>
              </a:pPr>
              <a:r>
                <a:rPr lang="en-US" sz="2355">
                  <a:solidFill>
                    <a:srgbClr val="FFFFFF"/>
                  </a:solidFill>
                  <a:latin typeface="Arimo"/>
                </a:rPr>
                <a:t>Item 2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5360243" y="10473857"/>
              <a:ext cx="2019440" cy="5258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98"/>
                </a:lnSpc>
              </a:pPr>
              <a:r>
                <a:rPr lang="en-US" sz="2355">
                  <a:solidFill>
                    <a:srgbClr val="FFFFFF"/>
                  </a:solidFill>
                  <a:latin typeface="Arimo"/>
                </a:rPr>
                <a:t>Item 3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7379683" y="10473857"/>
              <a:ext cx="2019440" cy="5258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98"/>
                </a:lnSpc>
              </a:pPr>
              <a:r>
                <a:rPr lang="en-US" sz="2355">
                  <a:solidFill>
                    <a:srgbClr val="FFFFFF"/>
                  </a:solidFill>
                  <a:latin typeface="Arimo"/>
                </a:rPr>
                <a:t>Item 4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9399123" y="10473857"/>
              <a:ext cx="2019440" cy="5258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98"/>
                </a:lnSpc>
              </a:pPr>
              <a:r>
                <a:rPr lang="en-US" sz="2355">
                  <a:solidFill>
                    <a:srgbClr val="FFFFFF"/>
                  </a:solidFill>
                  <a:latin typeface="Arimo"/>
                </a:rPr>
                <a:t>Item 5</a:t>
              </a:r>
            </a:p>
          </p:txBody>
        </p:sp>
        <p:grpSp>
          <p:nvGrpSpPr>
            <p:cNvPr id="8" name="Group 8"/>
            <p:cNvGrpSpPr>
              <a:grpSpLocks noChangeAspect="1"/>
            </p:cNvGrpSpPr>
            <p:nvPr/>
          </p:nvGrpSpPr>
          <p:grpSpPr>
            <a:xfrm>
              <a:off x="1321362" y="234355"/>
              <a:ext cx="10097201" cy="10097201"/>
              <a:chOff x="0" y="0"/>
              <a:chExt cx="10287000" cy="102870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-6350"/>
                <a:ext cx="102870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287000" h="12700">
                    <a:moveTo>
                      <a:pt x="0" y="0"/>
                    </a:moveTo>
                    <a:lnTo>
                      <a:pt x="10287000" y="0"/>
                    </a:lnTo>
                    <a:lnTo>
                      <a:pt x="102870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0" name="Freeform 10"/>
              <p:cNvSpPr/>
              <p:nvPr/>
            </p:nvSpPr>
            <p:spPr>
              <a:xfrm>
                <a:off x="0" y="2565400"/>
                <a:ext cx="102870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287000" h="12700">
                    <a:moveTo>
                      <a:pt x="0" y="0"/>
                    </a:moveTo>
                    <a:lnTo>
                      <a:pt x="10287000" y="0"/>
                    </a:lnTo>
                    <a:lnTo>
                      <a:pt x="102870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1" name="Freeform 11"/>
              <p:cNvSpPr/>
              <p:nvPr/>
            </p:nvSpPr>
            <p:spPr>
              <a:xfrm>
                <a:off x="0" y="5137150"/>
                <a:ext cx="102870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287000" h="12700">
                    <a:moveTo>
                      <a:pt x="0" y="0"/>
                    </a:moveTo>
                    <a:lnTo>
                      <a:pt x="10287000" y="0"/>
                    </a:lnTo>
                    <a:lnTo>
                      <a:pt x="102870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2" name="Freeform 12"/>
              <p:cNvSpPr/>
              <p:nvPr/>
            </p:nvSpPr>
            <p:spPr>
              <a:xfrm>
                <a:off x="0" y="7708900"/>
                <a:ext cx="102870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287000" h="12700">
                    <a:moveTo>
                      <a:pt x="0" y="0"/>
                    </a:moveTo>
                    <a:lnTo>
                      <a:pt x="10287000" y="0"/>
                    </a:lnTo>
                    <a:lnTo>
                      <a:pt x="102870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3" name="Freeform 13"/>
              <p:cNvSpPr/>
              <p:nvPr/>
            </p:nvSpPr>
            <p:spPr>
              <a:xfrm>
                <a:off x="0" y="10280650"/>
                <a:ext cx="102870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287000" h="12700">
                    <a:moveTo>
                      <a:pt x="0" y="0"/>
                    </a:moveTo>
                    <a:lnTo>
                      <a:pt x="10287000" y="0"/>
                    </a:lnTo>
                    <a:lnTo>
                      <a:pt x="102870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14" name="TextBox 14"/>
            <p:cNvSpPr txBox="1"/>
            <p:nvPr/>
          </p:nvSpPr>
          <p:spPr>
            <a:xfrm>
              <a:off x="0" y="-57150"/>
              <a:ext cx="1121911" cy="5258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298"/>
                </a:lnSpc>
              </a:pPr>
              <a:r>
                <a:rPr lang="en-US" sz="2355">
                  <a:solidFill>
                    <a:srgbClr val="FFFFFF"/>
                  </a:solidFill>
                  <a:latin typeface="Arimo"/>
                </a:rPr>
                <a:t>1.000 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336573" y="2467150"/>
              <a:ext cx="785338" cy="5258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298"/>
                </a:lnSpc>
              </a:pPr>
              <a:r>
                <a:rPr lang="en-US" sz="2355">
                  <a:solidFill>
                    <a:srgbClr val="FFFFFF"/>
                  </a:solidFill>
                  <a:latin typeface="Arimo"/>
                </a:rPr>
                <a:t>750 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336573" y="4991451"/>
              <a:ext cx="785338" cy="5258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298"/>
                </a:lnSpc>
              </a:pPr>
              <a:r>
                <a:rPr lang="en-US" sz="2355">
                  <a:solidFill>
                    <a:srgbClr val="FFFFFF"/>
                  </a:solidFill>
                  <a:latin typeface="Arimo"/>
                </a:rPr>
                <a:t>500 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336573" y="7515751"/>
              <a:ext cx="785338" cy="5258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298"/>
                </a:lnSpc>
              </a:pPr>
              <a:r>
                <a:rPr lang="en-US" sz="2355">
                  <a:solidFill>
                    <a:srgbClr val="FFFFFF"/>
                  </a:solidFill>
                  <a:latin typeface="Arimo"/>
                </a:rPr>
                <a:t>250 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785338" y="10040051"/>
              <a:ext cx="336573" cy="5258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298"/>
                </a:lnSpc>
              </a:pPr>
              <a:r>
                <a:rPr lang="en-US" sz="2355">
                  <a:solidFill>
                    <a:srgbClr val="FFFFFF"/>
                  </a:solidFill>
                  <a:latin typeface="Arimo"/>
                </a:rPr>
                <a:t>0 </a:t>
              </a:r>
            </a:p>
          </p:txBody>
        </p:sp>
        <p:grpSp>
          <p:nvGrpSpPr>
            <p:cNvPr id="19" name="Group 19"/>
            <p:cNvGrpSpPr>
              <a:grpSpLocks noChangeAspect="1"/>
            </p:cNvGrpSpPr>
            <p:nvPr/>
          </p:nvGrpSpPr>
          <p:grpSpPr>
            <a:xfrm>
              <a:off x="1321362" y="234355"/>
              <a:ext cx="10097201" cy="10097201"/>
              <a:chOff x="0" y="0"/>
              <a:chExt cx="10287000" cy="1028700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965200" y="135707"/>
                <a:ext cx="2148240" cy="6881521"/>
              </a:xfrm>
              <a:custGeom>
                <a:avLst/>
                <a:gdLst/>
                <a:ahLst/>
                <a:cxnLst/>
                <a:rect l="l" t="t" r="r" b="b"/>
                <a:pathLst>
                  <a:path w="2148240" h="6881521">
                    <a:moveTo>
                      <a:pt x="127000" y="6818305"/>
                    </a:moveTo>
                    <a:cubicBezTo>
                      <a:pt x="126844" y="6783346"/>
                      <a:pt x="98460" y="6755089"/>
                      <a:pt x="63500" y="6755089"/>
                    </a:cubicBezTo>
                    <a:cubicBezTo>
                      <a:pt x="28540" y="6755089"/>
                      <a:pt x="156" y="6783346"/>
                      <a:pt x="0" y="6818305"/>
                    </a:cubicBezTo>
                    <a:cubicBezTo>
                      <a:pt x="156" y="6853264"/>
                      <a:pt x="28540" y="6881521"/>
                      <a:pt x="63500" y="6881521"/>
                    </a:cubicBezTo>
                    <a:cubicBezTo>
                      <a:pt x="98460" y="6881521"/>
                      <a:pt x="126844" y="6853264"/>
                      <a:pt x="127000" y="6818305"/>
                    </a:cubicBezTo>
                    <a:close/>
                    <a:moveTo>
                      <a:pt x="36160" y="6809995"/>
                    </a:moveTo>
                    <a:lnTo>
                      <a:pt x="90840" y="6826616"/>
                    </a:lnTo>
                    <a:lnTo>
                      <a:pt x="2148240" y="16622"/>
                    </a:lnTo>
                    <a:lnTo>
                      <a:pt x="2093560" y="0"/>
                    </a:lnTo>
                    <a:close/>
                  </a:path>
                </a:pathLst>
              </a:custGeom>
              <a:solidFill>
                <a:srgbClr val="C9879D"/>
              </a:solidFill>
            </p:spPr>
          </p:sp>
          <p:sp>
            <p:nvSpPr>
              <p:cNvPr id="21" name="Freeform 21"/>
              <p:cNvSpPr/>
              <p:nvPr/>
            </p:nvSpPr>
            <p:spPr>
              <a:xfrm>
                <a:off x="3022600" y="80801"/>
                <a:ext cx="2147808" cy="5864415"/>
              </a:xfrm>
              <a:custGeom>
                <a:avLst/>
                <a:gdLst/>
                <a:ahLst/>
                <a:cxnLst/>
                <a:rect l="l" t="t" r="r" b="b"/>
                <a:pathLst>
                  <a:path w="2147808" h="5864415">
                    <a:moveTo>
                      <a:pt x="127000" y="63217"/>
                    </a:moveTo>
                    <a:cubicBezTo>
                      <a:pt x="126844" y="28258"/>
                      <a:pt x="98459" y="0"/>
                      <a:pt x="63500" y="0"/>
                    </a:cubicBezTo>
                    <a:cubicBezTo>
                      <a:pt x="28541" y="0"/>
                      <a:pt x="156" y="28258"/>
                      <a:pt x="0" y="63217"/>
                    </a:cubicBezTo>
                    <a:cubicBezTo>
                      <a:pt x="156" y="98176"/>
                      <a:pt x="28541" y="126434"/>
                      <a:pt x="63500" y="126434"/>
                    </a:cubicBezTo>
                    <a:cubicBezTo>
                      <a:pt x="98459" y="126434"/>
                      <a:pt x="126844" y="98176"/>
                      <a:pt x="127000" y="63217"/>
                    </a:cubicBezTo>
                    <a:close/>
                    <a:moveTo>
                      <a:pt x="90408" y="53599"/>
                    </a:moveTo>
                    <a:lnTo>
                      <a:pt x="36592" y="72835"/>
                    </a:lnTo>
                    <a:lnTo>
                      <a:pt x="2093992" y="5864416"/>
                    </a:lnTo>
                    <a:lnTo>
                      <a:pt x="2147808" y="5845180"/>
                    </a:lnTo>
                    <a:close/>
                  </a:path>
                </a:pathLst>
              </a:custGeom>
              <a:solidFill>
                <a:srgbClr val="C9879D"/>
              </a:solidFill>
            </p:spPr>
          </p:sp>
          <p:sp>
            <p:nvSpPr>
              <p:cNvPr id="22" name="Freeform 22"/>
              <p:cNvSpPr/>
              <p:nvPr/>
            </p:nvSpPr>
            <p:spPr>
              <a:xfrm>
                <a:off x="5080000" y="5872382"/>
                <a:ext cx="2139951" cy="1936174"/>
              </a:xfrm>
              <a:custGeom>
                <a:avLst/>
                <a:gdLst/>
                <a:ahLst/>
                <a:cxnLst/>
                <a:rect l="l" t="t" r="r" b="b"/>
                <a:pathLst>
                  <a:path w="2139951" h="1936174">
                    <a:moveTo>
                      <a:pt x="127000" y="63217"/>
                    </a:moveTo>
                    <a:cubicBezTo>
                      <a:pt x="126844" y="28258"/>
                      <a:pt x="98459" y="0"/>
                      <a:pt x="63500" y="0"/>
                    </a:cubicBezTo>
                    <a:cubicBezTo>
                      <a:pt x="28541" y="0"/>
                      <a:pt x="156" y="28258"/>
                      <a:pt x="0" y="63217"/>
                    </a:cubicBezTo>
                    <a:cubicBezTo>
                      <a:pt x="156" y="98176"/>
                      <a:pt x="28541" y="126434"/>
                      <a:pt x="63500" y="126434"/>
                    </a:cubicBezTo>
                    <a:cubicBezTo>
                      <a:pt x="98459" y="126434"/>
                      <a:pt x="126844" y="98176"/>
                      <a:pt x="127000" y="63217"/>
                    </a:cubicBezTo>
                    <a:close/>
                    <a:moveTo>
                      <a:pt x="82551" y="41919"/>
                    </a:moveTo>
                    <a:lnTo>
                      <a:pt x="44449" y="84515"/>
                    </a:lnTo>
                    <a:lnTo>
                      <a:pt x="2101849" y="1936175"/>
                    </a:lnTo>
                    <a:lnTo>
                      <a:pt x="2139951" y="1893579"/>
                    </a:lnTo>
                    <a:close/>
                  </a:path>
                </a:pathLst>
              </a:custGeom>
              <a:solidFill>
                <a:srgbClr val="C9879D"/>
              </a:solidFill>
            </p:spPr>
          </p:sp>
          <p:sp>
            <p:nvSpPr>
              <p:cNvPr id="23" name="Freeform 23"/>
              <p:cNvSpPr/>
              <p:nvPr/>
            </p:nvSpPr>
            <p:spPr>
              <a:xfrm>
                <a:off x="7137400" y="4637942"/>
                <a:ext cx="2184400" cy="3212533"/>
              </a:xfrm>
              <a:custGeom>
                <a:avLst/>
                <a:gdLst/>
                <a:ahLst/>
                <a:cxnLst/>
                <a:rect l="l" t="t" r="r" b="b"/>
                <a:pathLst>
                  <a:path w="2184400" h="3212533">
                    <a:moveTo>
                      <a:pt x="127000" y="3149317"/>
                    </a:moveTo>
                    <a:cubicBezTo>
                      <a:pt x="126843" y="3114358"/>
                      <a:pt x="98460" y="3086100"/>
                      <a:pt x="63500" y="3086100"/>
                    </a:cubicBezTo>
                    <a:cubicBezTo>
                      <a:pt x="28540" y="3086100"/>
                      <a:pt x="157" y="3114358"/>
                      <a:pt x="0" y="3149317"/>
                    </a:cubicBezTo>
                    <a:cubicBezTo>
                      <a:pt x="157" y="3184276"/>
                      <a:pt x="28540" y="3212533"/>
                      <a:pt x="63500" y="3212533"/>
                    </a:cubicBezTo>
                    <a:cubicBezTo>
                      <a:pt x="98460" y="3212533"/>
                      <a:pt x="126843" y="3184276"/>
                      <a:pt x="127000" y="3149317"/>
                    </a:cubicBezTo>
                    <a:close/>
                    <a:moveTo>
                      <a:pt x="39770" y="3133399"/>
                    </a:moveTo>
                    <a:lnTo>
                      <a:pt x="87230" y="3165235"/>
                    </a:lnTo>
                    <a:lnTo>
                      <a:pt x="2144630" y="79135"/>
                    </a:lnTo>
                    <a:lnTo>
                      <a:pt x="2097170" y="47299"/>
                    </a:lnTo>
                    <a:close/>
                    <a:moveTo>
                      <a:pt x="2184400" y="63217"/>
                    </a:moveTo>
                    <a:cubicBezTo>
                      <a:pt x="2184243" y="28258"/>
                      <a:pt x="2155860" y="0"/>
                      <a:pt x="2120900" y="0"/>
                    </a:cubicBezTo>
                    <a:cubicBezTo>
                      <a:pt x="2085940" y="0"/>
                      <a:pt x="2057557" y="28258"/>
                      <a:pt x="2057400" y="63217"/>
                    </a:cubicBezTo>
                    <a:cubicBezTo>
                      <a:pt x="2057557" y="98176"/>
                      <a:pt x="2085940" y="126434"/>
                      <a:pt x="2120900" y="126434"/>
                    </a:cubicBezTo>
                    <a:cubicBezTo>
                      <a:pt x="2155860" y="126434"/>
                      <a:pt x="2184243" y="98176"/>
                      <a:pt x="2184400" y="63217"/>
                    </a:cubicBezTo>
                    <a:close/>
                  </a:path>
                </a:pathLst>
              </a:custGeom>
              <a:solidFill>
                <a:srgbClr val="C9879D"/>
              </a:solidFill>
            </p:spPr>
          </p:sp>
          <p:sp>
            <p:nvSpPr>
              <p:cNvPr id="24" name="Freeform 24"/>
              <p:cNvSpPr/>
              <p:nvPr/>
            </p:nvSpPr>
            <p:spPr>
              <a:xfrm>
                <a:off x="965200" y="4730525"/>
                <a:ext cx="2133819" cy="1137979"/>
              </a:xfrm>
              <a:custGeom>
                <a:avLst/>
                <a:gdLst/>
                <a:ahLst/>
                <a:cxnLst/>
                <a:rect l="l" t="t" r="r" b="b"/>
                <a:pathLst>
                  <a:path w="2133819" h="1137979">
                    <a:moveTo>
                      <a:pt x="127000" y="63217"/>
                    </a:moveTo>
                    <a:cubicBezTo>
                      <a:pt x="126844" y="28258"/>
                      <a:pt x="98460" y="0"/>
                      <a:pt x="63500" y="0"/>
                    </a:cubicBezTo>
                    <a:cubicBezTo>
                      <a:pt x="28540" y="0"/>
                      <a:pt x="156" y="28258"/>
                      <a:pt x="0" y="63217"/>
                    </a:cubicBezTo>
                    <a:cubicBezTo>
                      <a:pt x="156" y="98176"/>
                      <a:pt x="28540" y="126434"/>
                      <a:pt x="63500" y="126434"/>
                    </a:cubicBezTo>
                    <a:cubicBezTo>
                      <a:pt x="98460" y="126434"/>
                      <a:pt x="126844" y="98176"/>
                      <a:pt x="127000" y="63217"/>
                    </a:cubicBezTo>
                    <a:close/>
                    <a:moveTo>
                      <a:pt x="76419" y="37729"/>
                    </a:moveTo>
                    <a:lnTo>
                      <a:pt x="50581" y="88705"/>
                    </a:lnTo>
                    <a:lnTo>
                      <a:pt x="2107981" y="1137979"/>
                    </a:lnTo>
                    <a:lnTo>
                      <a:pt x="2133819" y="1087003"/>
                    </a:lnTo>
                    <a:close/>
                  </a:path>
                </a:pathLst>
              </a:custGeom>
              <a:solidFill>
                <a:srgbClr val="02ADF0"/>
              </a:solidFill>
            </p:spPr>
          </p:sp>
          <p:sp>
            <p:nvSpPr>
              <p:cNvPr id="25" name="Freeform 25"/>
              <p:cNvSpPr/>
              <p:nvPr/>
            </p:nvSpPr>
            <p:spPr>
              <a:xfrm>
                <a:off x="3022600" y="4676138"/>
                <a:ext cx="2134701" cy="1230095"/>
              </a:xfrm>
              <a:custGeom>
                <a:avLst/>
                <a:gdLst/>
                <a:ahLst/>
                <a:cxnLst/>
                <a:rect l="l" t="t" r="r" b="b"/>
                <a:pathLst>
                  <a:path w="2134701" h="1230095">
                    <a:moveTo>
                      <a:pt x="127000" y="1166878"/>
                    </a:moveTo>
                    <a:cubicBezTo>
                      <a:pt x="126844" y="1131919"/>
                      <a:pt x="98459" y="1103661"/>
                      <a:pt x="63500" y="1103661"/>
                    </a:cubicBezTo>
                    <a:cubicBezTo>
                      <a:pt x="28541" y="1103661"/>
                      <a:pt x="156" y="1131919"/>
                      <a:pt x="0" y="1166878"/>
                    </a:cubicBezTo>
                    <a:cubicBezTo>
                      <a:pt x="156" y="1201837"/>
                      <a:pt x="28541" y="1230095"/>
                      <a:pt x="63500" y="1230095"/>
                    </a:cubicBezTo>
                    <a:cubicBezTo>
                      <a:pt x="98459" y="1230095"/>
                      <a:pt x="126844" y="1201837"/>
                      <a:pt x="127000" y="1166878"/>
                    </a:cubicBezTo>
                    <a:close/>
                    <a:moveTo>
                      <a:pt x="49699" y="1141857"/>
                    </a:moveTo>
                    <a:lnTo>
                      <a:pt x="77301" y="1191899"/>
                    </a:lnTo>
                    <a:lnTo>
                      <a:pt x="2134701" y="50042"/>
                    </a:lnTo>
                    <a:lnTo>
                      <a:pt x="2107099" y="0"/>
                    </a:lnTo>
                    <a:close/>
                  </a:path>
                </a:pathLst>
              </a:custGeom>
              <a:solidFill>
                <a:srgbClr val="02ADF0"/>
              </a:solidFill>
            </p:spPr>
          </p:sp>
          <p:sp>
            <p:nvSpPr>
              <p:cNvPr id="26" name="Freeform 26"/>
              <p:cNvSpPr/>
              <p:nvPr/>
            </p:nvSpPr>
            <p:spPr>
              <a:xfrm>
                <a:off x="5080000" y="4637942"/>
                <a:ext cx="2120900" cy="126433"/>
              </a:xfrm>
              <a:custGeom>
                <a:avLst/>
                <a:gdLst/>
                <a:ahLst/>
                <a:cxnLst/>
                <a:rect l="l" t="t" r="r" b="b"/>
                <a:pathLst>
                  <a:path w="2120900" h="126433">
                    <a:moveTo>
                      <a:pt x="127000" y="63217"/>
                    </a:moveTo>
                    <a:cubicBezTo>
                      <a:pt x="126844" y="28258"/>
                      <a:pt x="98459" y="0"/>
                      <a:pt x="63500" y="0"/>
                    </a:cubicBezTo>
                    <a:cubicBezTo>
                      <a:pt x="28541" y="0"/>
                      <a:pt x="156" y="28258"/>
                      <a:pt x="0" y="63217"/>
                    </a:cubicBezTo>
                    <a:cubicBezTo>
                      <a:pt x="156" y="98176"/>
                      <a:pt x="28541" y="126434"/>
                      <a:pt x="63500" y="126434"/>
                    </a:cubicBezTo>
                    <a:cubicBezTo>
                      <a:pt x="98459" y="126434"/>
                      <a:pt x="126844" y="98176"/>
                      <a:pt x="127000" y="63217"/>
                    </a:cubicBezTo>
                    <a:close/>
                    <a:moveTo>
                      <a:pt x="63500" y="34642"/>
                    </a:moveTo>
                    <a:lnTo>
                      <a:pt x="63500" y="91792"/>
                    </a:lnTo>
                    <a:lnTo>
                      <a:pt x="2120900" y="91792"/>
                    </a:lnTo>
                    <a:lnTo>
                      <a:pt x="2120900" y="34642"/>
                    </a:lnTo>
                    <a:close/>
                  </a:path>
                </a:pathLst>
              </a:custGeom>
              <a:solidFill>
                <a:srgbClr val="02ADF0"/>
              </a:solidFill>
            </p:spPr>
          </p:sp>
          <p:sp>
            <p:nvSpPr>
              <p:cNvPr id="27" name="Freeform 27"/>
              <p:cNvSpPr/>
              <p:nvPr/>
            </p:nvSpPr>
            <p:spPr>
              <a:xfrm>
                <a:off x="7137400" y="4637942"/>
                <a:ext cx="2184400" cy="5197924"/>
              </a:xfrm>
              <a:custGeom>
                <a:avLst/>
                <a:gdLst/>
                <a:ahLst/>
                <a:cxnLst/>
                <a:rect l="l" t="t" r="r" b="b"/>
                <a:pathLst>
                  <a:path w="2184400" h="5197924">
                    <a:moveTo>
                      <a:pt x="127000" y="63217"/>
                    </a:moveTo>
                    <a:cubicBezTo>
                      <a:pt x="126843" y="28258"/>
                      <a:pt x="98460" y="0"/>
                      <a:pt x="63500" y="0"/>
                    </a:cubicBezTo>
                    <a:cubicBezTo>
                      <a:pt x="28540" y="0"/>
                      <a:pt x="157" y="28258"/>
                      <a:pt x="0" y="63217"/>
                    </a:cubicBezTo>
                    <a:cubicBezTo>
                      <a:pt x="157" y="98176"/>
                      <a:pt x="28540" y="126434"/>
                      <a:pt x="63500" y="126434"/>
                    </a:cubicBezTo>
                    <a:cubicBezTo>
                      <a:pt x="98460" y="126434"/>
                      <a:pt x="126843" y="98176"/>
                      <a:pt x="127000" y="63217"/>
                    </a:cubicBezTo>
                    <a:close/>
                    <a:moveTo>
                      <a:pt x="89956" y="52418"/>
                    </a:moveTo>
                    <a:lnTo>
                      <a:pt x="37044" y="74016"/>
                    </a:lnTo>
                    <a:lnTo>
                      <a:pt x="2094444" y="5145507"/>
                    </a:lnTo>
                    <a:lnTo>
                      <a:pt x="2147356" y="5123909"/>
                    </a:lnTo>
                    <a:close/>
                    <a:moveTo>
                      <a:pt x="2184400" y="5134708"/>
                    </a:moveTo>
                    <a:cubicBezTo>
                      <a:pt x="2184243" y="5099749"/>
                      <a:pt x="2155860" y="5071492"/>
                      <a:pt x="2120900" y="5071492"/>
                    </a:cubicBezTo>
                    <a:cubicBezTo>
                      <a:pt x="2085940" y="5071492"/>
                      <a:pt x="2057557" y="5099749"/>
                      <a:pt x="2057400" y="5134708"/>
                    </a:cubicBezTo>
                    <a:cubicBezTo>
                      <a:pt x="2057557" y="5169667"/>
                      <a:pt x="2085940" y="5197924"/>
                      <a:pt x="2120900" y="5197924"/>
                    </a:cubicBezTo>
                    <a:cubicBezTo>
                      <a:pt x="2155860" y="5197924"/>
                      <a:pt x="2184243" y="5169667"/>
                      <a:pt x="2184400" y="5134708"/>
                    </a:cubicBezTo>
                    <a:close/>
                  </a:path>
                </a:pathLst>
              </a:custGeom>
              <a:solidFill>
                <a:srgbClr val="02ADF0"/>
              </a:solidFill>
            </p:spPr>
          </p:sp>
          <p:sp>
            <p:nvSpPr>
              <p:cNvPr id="28" name="Freeform 28"/>
              <p:cNvSpPr/>
              <p:nvPr/>
            </p:nvSpPr>
            <p:spPr>
              <a:xfrm>
                <a:off x="965200" y="9668286"/>
                <a:ext cx="2124005" cy="317936"/>
              </a:xfrm>
              <a:custGeom>
                <a:avLst/>
                <a:gdLst/>
                <a:ahLst/>
                <a:cxnLst/>
                <a:rect l="l" t="t" r="r" b="b"/>
                <a:pathLst>
                  <a:path w="2124005" h="317936">
                    <a:moveTo>
                      <a:pt x="127000" y="63216"/>
                    </a:moveTo>
                    <a:cubicBezTo>
                      <a:pt x="126844" y="28257"/>
                      <a:pt x="98460" y="0"/>
                      <a:pt x="63500" y="0"/>
                    </a:cubicBezTo>
                    <a:cubicBezTo>
                      <a:pt x="28540" y="0"/>
                      <a:pt x="156" y="28257"/>
                      <a:pt x="0" y="63216"/>
                    </a:cubicBezTo>
                    <a:cubicBezTo>
                      <a:pt x="156" y="98175"/>
                      <a:pt x="28540" y="126432"/>
                      <a:pt x="63500" y="126432"/>
                    </a:cubicBezTo>
                    <a:cubicBezTo>
                      <a:pt x="98460" y="126432"/>
                      <a:pt x="126844" y="98175"/>
                      <a:pt x="127000" y="63216"/>
                    </a:cubicBezTo>
                    <a:close/>
                    <a:moveTo>
                      <a:pt x="66605" y="34810"/>
                    </a:moveTo>
                    <a:lnTo>
                      <a:pt x="60395" y="91622"/>
                    </a:lnTo>
                    <a:lnTo>
                      <a:pt x="2117795" y="317935"/>
                    </a:lnTo>
                    <a:lnTo>
                      <a:pt x="2124005" y="261124"/>
                    </a:lnTo>
                    <a:close/>
                  </a:path>
                </a:pathLst>
              </a:custGeom>
              <a:solidFill>
                <a:srgbClr val="C3BEBD"/>
              </a:solidFill>
            </p:spPr>
          </p:sp>
          <p:sp>
            <p:nvSpPr>
              <p:cNvPr id="29" name="Freeform 29"/>
              <p:cNvSpPr/>
              <p:nvPr/>
            </p:nvSpPr>
            <p:spPr>
              <a:xfrm>
                <a:off x="3022600" y="9894600"/>
                <a:ext cx="2120900" cy="126433"/>
              </a:xfrm>
              <a:custGeom>
                <a:avLst/>
                <a:gdLst/>
                <a:ahLst/>
                <a:cxnLst/>
                <a:rect l="l" t="t" r="r" b="b"/>
                <a:pathLst>
                  <a:path w="2120900" h="126433">
                    <a:moveTo>
                      <a:pt x="127000" y="63216"/>
                    </a:moveTo>
                    <a:cubicBezTo>
                      <a:pt x="126844" y="28257"/>
                      <a:pt x="98459" y="0"/>
                      <a:pt x="63500" y="0"/>
                    </a:cubicBezTo>
                    <a:cubicBezTo>
                      <a:pt x="28541" y="0"/>
                      <a:pt x="156" y="28257"/>
                      <a:pt x="0" y="63216"/>
                    </a:cubicBezTo>
                    <a:cubicBezTo>
                      <a:pt x="156" y="98175"/>
                      <a:pt x="28541" y="126433"/>
                      <a:pt x="63500" y="126433"/>
                    </a:cubicBezTo>
                    <a:cubicBezTo>
                      <a:pt x="98459" y="126433"/>
                      <a:pt x="126844" y="98175"/>
                      <a:pt x="127000" y="63216"/>
                    </a:cubicBezTo>
                    <a:close/>
                    <a:moveTo>
                      <a:pt x="63500" y="34641"/>
                    </a:moveTo>
                    <a:lnTo>
                      <a:pt x="63500" y="91791"/>
                    </a:lnTo>
                    <a:lnTo>
                      <a:pt x="2120900" y="91791"/>
                    </a:lnTo>
                    <a:lnTo>
                      <a:pt x="2120900" y="34641"/>
                    </a:lnTo>
                    <a:close/>
                  </a:path>
                </a:pathLst>
              </a:custGeom>
              <a:solidFill>
                <a:srgbClr val="C3BEBD"/>
              </a:solidFill>
            </p:spPr>
          </p:sp>
          <p:sp>
            <p:nvSpPr>
              <p:cNvPr id="30" name="Freeform 30"/>
              <p:cNvSpPr/>
              <p:nvPr/>
            </p:nvSpPr>
            <p:spPr>
              <a:xfrm>
                <a:off x="5080000" y="3642973"/>
                <a:ext cx="2148050" cy="6378060"/>
              </a:xfrm>
              <a:custGeom>
                <a:avLst/>
                <a:gdLst/>
                <a:ahLst/>
                <a:cxnLst/>
                <a:rect l="l" t="t" r="r" b="b"/>
                <a:pathLst>
                  <a:path w="2148050" h="6378060">
                    <a:moveTo>
                      <a:pt x="127000" y="6314843"/>
                    </a:moveTo>
                    <a:cubicBezTo>
                      <a:pt x="126844" y="6279884"/>
                      <a:pt x="98459" y="6251627"/>
                      <a:pt x="63500" y="6251627"/>
                    </a:cubicBezTo>
                    <a:cubicBezTo>
                      <a:pt x="28541" y="6251627"/>
                      <a:pt x="156" y="6279884"/>
                      <a:pt x="0" y="6314843"/>
                    </a:cubicBezTo>
                    <a:cubicBezTo>
                      <a:pt x="156" y="6349802"/>
                      <a:pt x="28541" y="6378060"/>
                      <a:pt x="63500" y="6378060"/>
                    </a:cubicBezTo>
                    <a:cubicBezTo>
                      <a:pt x="98459" y="6378060"/>
                      <a:pt x="126844" y="6349802"/>
                      <a:pt x="127000" y="6314843"/>
                    </a:cubicBezTo>
                    <a:close/>
                    <a:moveTo>
                      <a:pt x="36350" y="6305931"/>
                    </a:moveTo>
                    <a:lnTo>
                      <a:pt x="90650" y="6323756"/>
                    </a:lnTo>
                    <a:lnTo>
                      <a:pt x="2148050" y="17824"/>
                    </a:lnTo>
                    <a:lnTo>
                      <a:pt x="2093750" y="0"/>
                    </a:lnTo>
                    <a:close/>
                  </a:path>
                </a:pathLst>
              </a:custGeom>
              <a:solidFill>
                <a:srgbClr val="C3BEBD"/>
              </a:solidFill>
            </p:spPr>
          </p:sp>
          <p:sp>
            <p:nvSpPr>
              <p:cNvPr id="31" name="Freeform 31"/>
              <p:cNvSpPr/>
              <p:nvPr/>
            </p:nvSpPr>
            <p:spPr>
              <a:xfrm>
                <a:off x="7137400" y="3588668"/>
                <a:ext cx="2184400" cy="6638105"/>
              </a:xfrm>
              <a:custGeom>
                <a:avLst/>
                <a:gdLst/>
                <a:ahLst/>
                <a:cxnLst/>
                <a:rect l="l" t="t" r="r" b="b"/>
                <a:pathLst>
                  <a:path w="2184400" h="6638105">
                    <a:moveTo>
                      <a:pt x="127000" y="63217"/>
                    </a:moveTo>
                    <a:cubicBezTo>
                      <a:pt x="126843" y="28258"/>
                      <a:pt x="98460" y="0"/>
                      <a:pt x="63500" y="0"/>
                    </a:cubicBezTo>
                    <a:cubicBezTo>
                      <a:pt x="28540" y="0"/>
                      <a:pt x="157" y="28258"/>
                      <a:pt x="0" y="63217"/>
                    </a:cubicBezTo>
                    <a:cubicBezTo>
                      <a:pt x="157" y="98176"/>
                      <a:pt x="28540" y="126434"/>
                      <a:pt x="63500" y="126434"/>
                    </a:cubicBezTo>
                    <a:cubicBezTo>
                      <a:pt x="98460" y="126434"/>
                      <a:pt x="126843" y="98176"/>
                      <a:pt x="127000" y="63217"/>
                    </a:cubicBezTo>
                    <a:close/>
                    <a:moveTo>
                      <a:pt x="90732" y="54560"/>
                    </a:moveTo>
                    <a:lnTo>
                      <a:pt x="36268" y="71874"/>
                    </a:lnTo>
                    <a:lnTo>
                      <a:pt x="2093668" y="6583545"/>
                    </a:lnTo>
                    <a:lnTo>
                      <a:pt x="2148132" y="6566231"/>
                    </a:lnTo>
                    <a:close/>
                    <a:moveTo>
                      <a:pt x="2184400" y="6574888"/>
                    </a:moveTo>
                    <a:cubicBezTo>
                      <a:pt x="2184243" y="6539929"/>
                      <a:pt x="2155860" y="6511672"/>
                      <a:pt x="2120900" y="6511672"/>
                    </a:cubicBezTo>
                    <a:cubicBezTo>
                      <a:pt x="2085940" y="6511672"/>
                      <a:pt x="2057557" y="6539929"/>
                      <a:pt x="2057400" y="6574888"/>
                    </a:cubicBezTo>
                    <a:cubicBezTo>
                      <a:pt x="2057557" y="6609847"/>
                      <a:pt x="2085940" y="6638105"/>
                      <a:pt x="2120900" y="6638105"/>
                    </a:cubicBezTo>
                    <a:cubicBezTo>
                      <a:pt x="2155860" y="6638105"/>
                      <a:pt x="2184243" y="6609847"/>
                      <a:pt x="2184400" y="6574888"/>
                    </a:cubicBezTo>
                    <a:close/>
                  </a:path>
                </a:pathLst>
              </a:custGeom>
              <a:solidFill>
                <a:srgbClr val="C3BEBD"/>
              </a:solidFill>
            </p:spPr>
          </p:sp>
        </p:grpSp>
      </p:grpSp>
      <p:pic>
        <p:nvPicPr>
          <p:cNvPr id="32" name="Picture 32"/>
          <p:cNvPicPr>
            <a:picLocks noChangeAspect="1"/>
          </p:cNvPicPr>
          <p:nvPr/>
        </p:nvPicPr>
        <p:blipFill>
          <a:blip r:embed="rId2"/>
          <a:srcRect l="1348" t="1233" r="2528"/>
          <a:stretch>
            <a:fillRect/>
          </a:stretch>
        </p:blipFill>
        <p:spPr>
          <a:xfrm>
            <a:off x="4434361" y="2883892"/>
            <a:ext cx="10863109" cy="4576366"/>
          </a:xfrm>
          <a:prstGeom prst="rect">
            <a:avLst/>
          </a:prstGeom>
        </p:spPr>
      </p:pic>
      <p:sp>
        <p:nvSpPr>
          <p:cNvPr id="33" name="TextBox 33"/>
          <p:cNvSpPr txBox="1"/>
          <p:nvPr/>
        </p:nvSpPr>
        <p:spPr>
          <a:xfrm>
            <a:off x="1028700" y="438150"/>
            <a:ext cx="7237185" cy="1162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00"/>
              </a:lnSpc>
            </a:pPr>
            <a:r>
              <a:rPr lang="en-US" sz="7500" spc="150">
                <a:solidFill>
                  <a:srgbClr val="FFFFFF"/>
                </a:solidFill>
                <a:latin typeface="Josefin Slab"/>
              </a:rPr>
              <a:t>Gráfico variável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140" t="3654" r="140"/>
          <a:stretch>
            <a:fillRect/>
          </a:stretch>
        </p:blipFill>
        <p:spPr>
          <a:xfrm>
            <a:off x="0" y="18171"/>
            <a:ext cx="7954743" cy="5125329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 l="7525" t="3890" r="8864"/>
          <a:stretch>
            <a:fillRect/>
          </a:stretch>
        </p:blipFill>
        <p:spPr>
          <a:xfrm>
            <a:off x="0" y="5143500"/>
            <a:ext cx="7954743" cy="5143500"/>
          </a:xfrm>
          <a:prstGeom prst="rect">
            <a:avLst/>
          </a:prstGeom>
        </p:spPr>
      </p:pic>
      <p:sp>
        <p:nvSpPr>
          <p:cNvPr id="5" name="Freeform 5"/>
          <p:cNvSpPr/>
          <p:nvPr/>
        </p:nvSpPr>
        <p:spPr>
          <a:xfrm rot="16720029">
            <a:off x="4868112" y="2158409"/>
            <a:ext cx="10536144" cy="7030112"/>
          </a:xfrm>
          <a:custGeom>
            <a:avLst/>
            <a:gdLst/>
            <a:ahLst/>
            <a:cxnLst/>
            <a:rect l="l" t="t" r="r" b="b"/>
            <a:pathLst>
              <a:path w="10553987" h="7085654">
                <a:moveTo>
                  <a:pt x="0" y="0"/>
                </a:moveTo>
                <a:lnTo>
                  <a:pt x="10553987" y="0"/>
                </a:lnTo>
                <a:lnTo>
                  <a:pt x="10553987" y="7085654"/>
                </a:lnTo>
                <a:lnTo>
                  <a:pt x="0" y="708565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</p:sp>
      <p:sp>
        <p:nvSpPr>
          <p:cNvPr id="7" name="TextBox 7"/>
          <p:cNvSpPr txBox="1"/>
          <p:nvPr/>
        </p:nvSpPr>
        <p:spPr>
          <a:xfrm>
            <a:off x="8877300" y="3981450"/>
            <a:ext cx="6963511" cy="1162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00"/>
              </a:lnSpc>
            </a:pPr>
            <a:r>
              <a:rPr lang="en-US" sz="7500" spc="150">
                <a:solidFill>
                  <a:srgbClr val="000000"/>
                </a:solidFill>
                <a:latin typeface="Josefin Slab"/>
              </a:rPr>
              <a:t>Arquivos do Git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553960" y="5503031"/>
            <a:ext cx="7678051" cy="2872905"/>
            <a:chOff x="0" y="-9525"/>
            <a:chExt cx="10237401" cy="3830540"/>
          </a:xfrm>
        </p:grpSpPr>
        <p:sp>
          <p:nvSpPr>
            <p:cNvPr id="3" name="TextBox 3"/>
            <p:cNvSpPr txBox="1"/>
            <p:nvPr/>
          </p:nvSpPr>
          <p:spPr>
            <a:xfrm>
              <a:off x="0" y="-9525"/>
              <a:ext cx="9692214" cy="10562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181"/>
                </a:lnSpc>
              </a:pPr>
              <a:r>
                <a:rPr lang="en-US" sz="5151" spc="103">
                  <a:solidFill>
                    <a:srgbClr val="113C61"/>
                  </a:solidFill>
                  <a:latin typeface="Josefin Slab"/>
                </a:rPr>
                <a:t>Como Entrar em Contato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1905961"/>
              <a:ext cx="10237401" cy="19150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950"/>
                </a:lnSpc>
              </a:pPr>
              <a:r>
                <a:rPr lang="en-US" sz="3000" spc="240" dirty="0">
                  <a:solidFill>
                    <a:srgbClr val="113C61"/>
                  </a:solidFill>
                  <a:latin typeface="Roboto"/>
                </a:rPr>
                <a:t>TELEFONE:</a:t>
              </a:r>
            </a:p>
            <a:p>
              <a:pPr algn="l">
                <a:lnSpc>
                  <a:spcPts val="1679"/>
                </a:lnSpc>
              </a:pPr>
              <a:endParaRPr lang="en-US" sz="3000" spc="240" dirty="0">
                <a:solidFill>
                  <a:srgbClr val="113C61"/>
                </a:solidFill>
                <a:latin typeface="Roboto"/>
              </a:endParaRPr>
            </a:p>
            <a:p>
              <a:pPr algn="l">
                <a:lnSpc>
                  <a:spcPts val="4480"/>
                </a:lnSpc>
              </a:pPr>
              <a:r>
                <a:rPr lang="en-US" sz="3600" dirty="0">
                  <a:solidFill>
                    <a:srgbClr val="000000"/>
                  </a:solidFill>
                  <a:latin typeface="Arimo"/>
                </a:rPr>
                <a:t>(11) 96280-0727</a:t>
              </a:r>
            </a:p>
          </p:txBody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28700" y="3464700"/>
            <a:ext cx="5793600" cy="57936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028700" y="1238250"/>
            <a:ext cx="7468594" cy="1304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600"/>
              </a:lnSpc>
            </a:pPr>
            <a:r>
              <a:rPr lang="en-US" sz="10000" spc="400">
                <a:solidFill>
                  <a:srgbClr val="02ADF0"/>
                </a:solidFill>
                <a:latin typeface="Josefin Slab"/>
              </a:rPr>
              <a:t>CYBER LIFE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455069" y="3445650"/>
            <a:ext cx="9804231" cy="1162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00"/>
              </a:lnSpc>
            </a:pPr>
            <a:r>
              <a:rPr lang="en-US" sz="7500" spc="150">
                <a:solidFill>
                  <a:srgbClr val="000000"/>
                </a:solidFill>
                <a:latin typeface="Josefin Slab"/>
              </a:rPr>
              <a:t>Obrigado pela atenção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3C6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349001" y="-323850"/>
            <a:ext cx="17608301" cy="9582150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3" name="AutoShape 3"/>
          <p:cNvSpPr/>
          <p:nvPr/>
        </p:nvSpPr>
        <p:spPr>
          <a:xfrm>
            <a:off x="357170" y="1600200"/>
            <a:ext cx="152400" cy="6248400"/>
          </a:xfrm>
          <a:prstGeom prst="rect">
            <a:avLst/>
          </a:prstGeom>
          <a:solidFill>
            <a:srgbClr val="AE8441"/>
          </a:solidFill>
        </p:spPr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519758" y="1800245"/>
            <a:ext cx="2666980" cy="266698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5465088" y="1800245"/>
            <a:ext cx="2666980" cy="266698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4018909" y="1800245"/>
            <a:ext cx="2638907" cy="266698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rcRect t="343" b="343"/>
          <a:stretch>
            <a:fillRect/>
          </a:stretch>
        </p:blipFill>
        <p:spPr>
          <a:xfrm>
            <a:off x="9862393" y="5404417"/>
            <a:ext cx="2712868" cy="2712868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9685391" y="1800245"/>
            <a:ext cx="2666980" cy="266698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rcRect t="11627" r="8281" b="23189"/>
          <a:stretch>
            <a:fillRect/>
          </a:stretch>
        </p:blipFill>
        <p:spPr>
          <a:xfrm>
            <a:off x="1431739" y="5404417"/>
            <a:ext cx="2713465" cy="2571233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rcRect l="7271" t="4066" b="4066"/>
          <a:stretch>
            <a:fillRect/>
          </a:stretch>
        </p:blipFill>
        <p:spPr>
          <a:xfrm>
            <a:off x="5465088" y="5487862"/>
            <a:ext cx="2893926" cy="2867025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rcRect l="8836" t="5281" r="9459" b="28874"/>
          <a:stretch>
            <a:fillRect/>
          </a:stretch>
        </p:blipFill>
        <p:spPr>
          <a:xfrm>
            <a:off x="14173736" y="5502004"/>
            <a:ext cx="2329252" cy="283874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6059188" y="438150"/>
            <a:ext cx="4791924" cy="1162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00"/>
              </a:lnSpc>
            </a:pPr>
            <a:r>
              <a:rPr lang="en-US" sz="7500" spc="150">
                <a:solidFill>
                  <a:srgbClr val="113C61"/>
                </a:solidFill>
                <a:latin typeface="Josefin Slab"/>
              </a:rPr>
              <a:t>Integrantes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518702" y="4747260"/>
            <a:ext cx="2539540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spc="264">
                <a:solidFill>
                  <a:srgbClr val="000000"/>
                </a:solidFill>
                <a:latin typeface="Sanchez Bold"/>
              </a:rPr>
              <a:t>JEAN SOUSA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813811" y="4692958"/>
            <a:ext cx="3969534" cy="3895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08"/>
              </a:lnSpc>
            </a:pPr>
            <a:r>
              <a:rPr lang="en-US" sz="2291" spc="252">
                <a:solidFill>
                  <a:srgbClr val="000000"/>
                </a:solidFill>
                <a:latin typeface="Sanchez Bold"/>
              </a:rPr>
              <a:t>LEONARDO AMANCIO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3190602" y="4686300"/>
            <a:ext cx="4352671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spc="264">
                <a:solidFill>
                  <a:srgbClr val="000000"/>
                </a:solidFill>
                <a:latin typeface="Sanchez Bold"/>
              </a:rPr>
              <a:t>NICOLAS CARVALHO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187211" y="4747260"/>
            <a:ext cx="3569219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spc="264">
                <a:solidFill>
                  <a:srgbClr val="000000"/>
                </a:solidFill>
                <a:latin typeface="Sanchez Bold"/>
              </a:rPr>
              <a:t>ISABELA VITORIA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02944" y="8340179"/>
            <a:ext cx="3300607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spc="264">
                <a:solidFill>
                  <a:srgbClr val="000000"/>
                </a:solidFill>
                <a:latin typeface="Sanchez Bold"/>
              </a:rPr>
              <a:t>BRUNO RICARDO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5465088" y="8340179"/>
            <a:ext cx="3313143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spc="264">
                <a:solidFill>
                  <a:srgbClr val="000000"/>
                </a:solidFill>
                <a:latin typeface="Sanchez Bold"/>
              </a:rPr>
              <a:t>MATHIAS SOUZA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681224" y="8340179"/>
            <a:ext cx="3075206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spc="264">
                <a:solidFill>
                  <a:srgbClr val="000000"/>
                </a:solidFill>
                <a:latin typeface="Sanchez Bold"/>
              </a:rPr>
              <a:t>JAILSON VITOR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3956594" y="8340179"/>
            <a:ext cx="2820688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399" spc="263">
                <a:solidFill>
                  <a:srgbClr val="000000"/>
                </a:solidFill>
                <a:latin typeface="Sanchez Bold"/>
              </a:rPr>
              <a:t>TALLES ARIEL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3C6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258912" y="553807"/>
            <a:ext cx="15770176" cy="1162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00"/>
              </a:lnSpc>
            </a:pPr>
            <a:r>
              <a:rPr lang="en-US" sz="7500" spc="150">
                <a:solidFill>
                  <a:srgbClr val="FFFFFF"/>
                </a:solidFill>
                <a:latin typeface="Josefin Slab"/>
              </a:rPr>
              <a:t>O setor de armazenamento de orgãos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6602050" y="3124655"/>
            <a:ext cx="9761595" cy="5478300"/>
            <a:chOff x="0" y="-142875"/>
            <a:chExt cx="13015460" cy="7304400"/>
          </a:xfrm>
        </p:grpSpPr>
        <p:sp>
          <p:nvSpPr>
            <p:cNvPr id="4" name="TextBox 4"/>
            <p:cNvSpPr txBox="1"/>
            <p:nvPr/>
          </p:nvSpPr>
          <p:spPr>
            <a:xfrm>
              <a:off x="0" y="2412956"/>
              <a:ext cx="13015460" cy="7524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950"/>
                </a:lnSpc>
              </a:pPr>
              <a:r>
                <a:rPr lang="en-US" sz="3000" spc="240">
                  <a:solidFill>
                    <a:srgbClr val="AE8441"/>
                  </a:solidFill>
                  <a:latin typeface="Roboto"/>
                </a:rPr>
                <a:t>COMO FUNCIONA?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002487"/>
              <a:ext cx="13015460" cy="11984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11"/>
                </a:lnSpc>
              </a:pPr>
              <a:r>
                <a:rPr lang="en-US" sz="2579" spc="128" dirty="0">
                  <a:solidFill>
                    <a:srgbClr val="FFFFFF"/>
                  </a:solidFill>
                  <a:latin typeface="Roboto"/>
                </a:rPr>
                <a:t>Perca </a:t>
              </a:r>
              <a:r>
                <a:rPr lang="en-US" sz="2579" spc="128" dirty="0" err="1">
                  <a:solidFill>
                    <a:srgbClr val="FFFFFF"/>
                  </a:solidFill>
                  <a:latin typeface="Roboto"/>
                </a:rPr>
                <a:t>excessiva</a:t>
              </a:r>
              <a:r>
                <a:rPr lang="en-US" sz="2575" spc="128" dirty="0">
                  <a:solidFill>
                    <a:srgbClr val="FFFFFF"/>
                  </a:solidFill>
                  <a:latin typeface="Roboto"/>
                </a:rPr>
                <a:t> de </a:t>
              </a:r>
              <a:r>
                <a:rPr lang="en-US" sz="2575" spc="128" dirty="0" err="1">
                  <a:solidFill>
                    <a:srgbClr val="FFFFFF"/>
                  </a:solidFill>
                  <a:latin typeface="Roboto"/>
                </a:rPr>
                <a:t>orgãos</a:t>
              </a:r>
              <a:r>
                <a:rPr lang="en-US" sz="2575" spc="128" dirty="0">
                  <a:solidFill>
                    <a:srgbClr val="FFFFFF"/>
                  </a:solidFill>
                  <a:latin typeface="Roboto"/>
                </a:rPr>
                <a:t> </a:t>
              </a:r>
              <a:r>
                <a:rPr lang="en-US" sz="2575" spc="128" dirty="0" err="1">
                  <a:solidFill>
                    <a:srgbClr val="FFFFFF"/>
                  </a:solidFill>
                  <a:latin typeface="Roboto"/>
                </a:rPr>
                <a:t>não</a:t>
              </a:r>
              <a:r>
                <a:rPr lang="en-US" sz="2575" spc="128" dirty="0">
                  <a:solidFill>
                    <a:srgbClr val="FFFFFF"/>
                  </a:solidFill>
                  <a:latin typeface="Roboto"/>
                </a:rPr>
                <a:t> </a:t>
              </a:r>
              <a:r>
                <a:rPr lang="en-US" sz="2575" spc="128" dirty="0" err="1">
                  <a:solidFill>
                    <a:srgbClr val="FFFFFF"/>
                  </a:solidFill>
                  <a:latin typeface="Roboto"/>
                </a:rPr>
                <a:t>monitorados</a:t>
              </a:r>
              <a:r>
                <a:rPr lang="en-US" sz="2575" spc="128" dirty="0">
                  <a:solidFill>
                    <a:srgbClr val="FFFFFF"/>
                  </a:solidFill>
                  <a:latin typeface="Roboto"/>
                </a:rPr>
                <a:t>, que </a:t>
              </a:r>
              <a:r>
                <a:rPr lang="en-US" sz="2575" spc="128" dirty="0" err="1">
                  <a:solidFill>
                    <a:srgbClr val="FFFFFF"/>
                  </a:solidFill>
                  <a:latin typeface="Roboto"/>
                </a:rPr>
                <a:t>resulta</a:t>
              </a:r>
              <a:r>
                <a:rPr lang="en-US" sz="2575" spc="128" dirty="0">
                  <a:solidFill>
                    <a:srgbClr val="FFFFFF"/>
                  </a:solidFill>
                  <a:latin typeface="Roboto"/>
                </a:rPr>
                <a:t> </a:t>
              </a:r>
              <a:r>
                <a:rPr lang="en-US" sz="2575" spc="128" dirty="0" err="1">
                  <a:solidFill>
                    <a:srgbClr val="FFFFFF"/>
                  </a:solidFill>
                  <a:latin typeface="Roboto"/>
                </a:rPr>
                <a:t>em</a:t>
              </a:r>
              <a:r>
                <a:rPr lang="en-US" sz="2575" spc="128" dirty="0">
                  <a:solidFill>
                    <a:srgbClr val="FFFFFF"/>
                  </a:solidFill>
                  <a:latin typeface="Roboto"/>
                </a:rPr>
                <a:t> </a:t>
              </a:r>
              <a:r>
                <a:rPr lang="en-US" sz="2575" spc="128" dirty="0" err="1">
                  <a:solidFill>
                    <a:srgbClr val="FFFFFF"/>
                  </a:solidFill>
                  <a:latin typeface="Roboto"/>
                </a:rPr>
                <a:t>mortes</a:t>
              </a:r>
              <a:r>
                <a:rPr lang="en-US" sz="2575" spc="128" dirty="0">
                  <a:solidFill>
                    <a:srgbClr val="FFFFFF"/>
                  </a:solidFill>
                  <a:latin typeface="Roboto"/>
                </a:rPr>
                <a:t> </a:t>
              </a:r>
              <a:r>
                <a:rPr lang="en-US" sz="2575" spc="128" dirty="0" err="1">
                  <a:solidFill>
                    <a:srgbClr val="FFFFFF"/>
                  </a:solidFill>
                  <a:latin typeface="Roboto"/>
                </a:rPr>
                <a:t>desnecessarias</a:t>
              </a:r>
              <a:r>
                <a:rPr lang="en-US" sz="2575" spc="128" dirty="0">
                  <a:solidFill>
                    <a:srgbClr val="FFFFFF"/>
                  </a:solidFill>
                  <a:latin typeface="Roboto"/>
                </a:rPr>
                <a:t> </a:t>
              </a:r>
              <a:r>
                <a:rPr lang="en-US" sz="2575" spc="128" dirty="0" err="1" smtClean="0">
                  <a:solidFill>
                    <a:srgbClr val="FFFFFF"/>
                  </a:solidFill>
                  <a:latin typeface="Roboto"/>
                </a:rPr>
                <a:t>pelo</a:t>
              </a:r>
              <a:r>
                <a:rPr lang="en-US" sz="2575" spc="128" dirty="0" smtClean="0">
                  <a:solidFill>
                    <a:srgbClr val="FFFFFF"/>
                  </a:solidFill>
                  <a:latin typeface="Roboto"/>
                </a:rPr>
                <a:t> </a:t>
              </a:r>
              <a:r>
                <a:rPr lang="en-US" sz="2575" spc="128" dirty="0" err="1" smtClean="0">
                  <a:solidFill>
                    <a:srgbClr val="FFFFFF"/>
                  </a:solidFill>
                  <a:latin typeface="Roboto"/>
                </a:rPr>
                <a:t>mau</a:t>
              </a:r>
              <a:r>
                <a:rPr lang="en-US" sz="2575" spc="128" dirty="0" smtClean="0">
                  <a:solidFill>
                    <a:srgbClr val="FFFFFF"/>
                  </a:solidFill>
                  <a:latin typeface="Roboto"/>
                </a:rPr>
                <a:t> </a:t>
              </a:r>
              <a:r>
                <a:rPr lang="en-US" sz="2575" spc="128" dirty="0" err="1">
                  <a:solidFill>
                    <a:srgbClr val="FFFFFF"/>
                  </a:solidFill>
                  <a:latin typeface="Roboto"/>
                </a:rPr>
                <a:t>cuidado</a:t>
              </a:r>
              <a:r>
                <a:rPr lang="en-US" sz="2575" spc="128" dirty="0">
                  <a:solidFill>
                    <a:srgbClr val="FFFFFF"/>
                  </a:solidFill>
                  <a:latin typeface="Roboto"/>
                </a:rPr>
                <a:t>.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5636988"/>
              <a:ext cx="13015460" cy="7524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950"/>
                </a:lnSpc>
              </a:pPr>
              <a:r>
                <a:rPr lang="en-US" sz="3000" spc="240">
                  <a:solidFill>
                    <a:srgbClr val="AE8441"/>
                  </a:solidFill>
                  <a:latin typeface="Roboto"/>
                </a:rPr>
                <a:t>COMO PODEMOS AJUDAR?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3739709"/>
              <a:ext cx="13015460" cy="21031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120"/>
                </a:lnSpc>
              </a:pPr>
              <a:r>
                <a:rPr lang="en-US" sz="2575" spc="128" dirty="0" err="1">
                  <a:solidFill>
                    <a:srgbClr val="FFFFFF"/>
                  </a:solidFill>
                  <a:latin typeface="Roboto"/>
                </a:rPr>
                <a:t>Monitorando</a:t>
              </a:r>
              <a:r>
                <a:rPr lang="en-US" sz="2575" spc="128" dirty="0">
                  <a:solidFill>
                    <a:srgbClr val="FFFFFF"/>
                  </a:solidFill>
                  <a:latin typeface="Roboto"/>
                </a:rPr>
                <a:t> a </a:t>
              </a:r>
              <a:r>
                <a:rPr lang="en-US" sz="2575" spc="128" dirty="0" err="1">
                  <a:solidFill>
                    <a:srgbClr val="FFFFFF"/>
                  </a:solidFill>
                  <a:latin typeface="Roboto"/>
                </a:rPr>
                <a:t>temperatura</a:t>
              </a:r>
              <a:r>
                <a:rPr lang="en-US" sz="2575" spc="128" dirty="0">
                  <a:solidFill>
                    <a:srgbClr val="FFFFFF"/>
                  </a:solidFill>
                  <a:latin typeface="Roboto"/>
                </a:rPr>
                <a:t> dos </a:t>
              </a:r>
              <a:r>
                <a:rPr lang="en-US" sz="2575" spc="128" dirty="0" err="1">
                  <a:solidFill>
                    <a:srgbClr val="FFFFFF"/>
                  </a:solidFill>
                  <a:latin typeface="Roboto"/>
                </a:rPr>
                <a:t>orgãos</a:t>
              </a:r>
              <a:r>
                <a:rPr lang="en-US" sz="2575" spc="128" dirty="0">
                  <a:solidFill>
                    <a:srgbClr val="FFFFFF"/>
                  </a:solidFill>
                  <a:latin typeface="Roboto"/>
                </a:rPr>
                <a:t> que </a:t>
              </a:r>
              <a:r>
                <a:rPr lang="en-US" sz="2575" spc="128" dirty="0" err="1">
                  <a:solidFill>
                    <a:srgbClr val="FFFFFF"/>
                  </a:solidFill>
                  <a:latin typeface="Roboto"/>
                </a:rPr>
                <a:t>foram</a:t>
              </a:r>
              <a:r>
                <a:rPr lang="en-US" sz="2575" spc="128" dirty="0">
                  <a:solidFill>
                    <a:srgbClr val="FFFFFF"/>
                  </a:solidFill>
                  <a:latin typeface="Roboto"/>
                </a:rPr>
                <a:t> </a:t>
              </a:r>
              <a:r>
                <a:rPr lang="en-US" sz="2575" spc="128" dirty="0" err="1">
                  <a:solidFill>
                    <a:srgbClr val="FFFFFF"/>
                  </a:solidFill>
                  <a:latin typeface="Roboto"/>
                </a:rPr>
                <a:t>doados</a:t>
              </a:r>
              <a:r>
                <a:rPr lang="en-US" sz="2575" spc="128" dirty="0">
                  <a:solidFill>
                    <a:srgbClr val="FFFFFF"/>
                  </a:solidFill>
                  <a:latin typeface="Roboto"/>
                </a:rPr>
                <a:t>, e </a:t>
              </a:r>
              <a:r>
                <a:rPr lang="en-US" sz="2575" spc="128" dirty="0" err="1">
                  <a:solidFill>
                    <a:srgbClr val="FFFFFF"/>
                  </a:solidFill>
                  <a:latin typeface="Roboto"/>
                </a:rPr>
                <a:t>estão</a:t>
              </a:r>
              <a:r>
                <a:rPr lang="en-US" sz="2575" spc="128" dirty="0">
                  <a:solidFill>
                    <a:srgbClr val="FFFFFF"/>
                  </a:solidFill>
                  <a:latin typeface="Roboto"/>
                </a:rPr>
                <a:t> </a:t>
              </a:r>
              <a:r>
                <a:rPr lang="en-US" sz="2575" spc="128" dirty="0" err="1">
                  <a:solidFill>
                    <a:srgbClr val="FFFFFF"/>
                  </a:solidFill>
                  <a:latin typeface="Roboto"/>
                </a:rPr>
                <a:t>congelados</a:t>
              </a:r>
              <a:r>
                <a:rPr lang="en-US" sz="2575" spc="128" dirty="0">
                  <a:solidFill>
                    <a:srgbClr val="FFFFFF"/>
                  </a:solidFill>
                  <a:latin typeface="Roboto"/>
                </a:rPr>
                <a:t>, à </a:t>
              </a:r>
              <a:r>
                <a:rPr lang="en-US" sz="2575" spc="128" dirty="0" err="1">
                  <a:solidFill>
                    <a:srgbClr val="FFFFFF"/>
                  </a:solidFill>
                  <a:latin typeface="Roboto"/>
                </a:rPr>
                <a:t>espera</a:t>
              </a:r>
              <a:r>
                <a:rPr lang="en-US" sz="2575" spc="128" dirty="0">
                  <a:solidFill>
                    <a:srgbClr val="FFFFFF"/>
                  </a:solidFill>
                  <a:latin typeface="Roboto"/>
                </a:rPr>
                <a:t> de um receptor </a:t>
              </a:r>
              <a:r>
                <a:rPr lang="en-US" sz="2575" spc="128" dirty="0" err="1">
                  <a:solidFill>
                    <a:srgbClr val="FFFFFF"/>
                  </a:solidFill>
                  <a:latin typeface="Roboto"/>
                </a:rPr>
                <a:t>na</a:t>
              </a:r>
              <a:r>
                <a:rPr lang="en-US" sz="2575" spc="128" dirty="0">
                  <a:solidFill>
                    <a:srgbClr val="FFFFFF"/>
                  </a:solidFill>
                  <a:latin typeface="Roboto"/>
                </a:rPr>
                <a:t> fila de </a:t>
              </a:r>
              <a:r>
                <a:rPr lang="en-US" sz="2575" spc="128" dirty="0" err="1" smtClean="0">
                  <a:solidFill>
                    <a:srgbClr val="FFFFFF"/>
                  </a:solidFill>
                  <a:latin typeface="Roboto"/>
                </a:rPr>
                <a:t>espera</a:t>
              </a:r>
              <a:r>
                <a:rPr lang="en-US" sz="2575" spc="128" dirty="0">
                  <a:solidFill>
                    <a:srgbClr val="FFFFFF"/>
                  </a:solidFill>
                  <a:latin typeface="Roboto"/>
                </a:rPr>
                <a:t>.</a:t>
              </a:r>
              <a:endParaRPr lang="en-US" sz="2575" spc="128" dirty="0">
                <a:solidFill>
                  <a:srgbClr val="FFFFFF"/>
                </a:solidFill>
                <a:latin typeface="Roboto"/>
              </a:endParaRP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142875"/>
              <a:ext cx="13015460" cy="7524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950"/>
                </a:lnSpc>
              </a:pPr>
              <a:r>
                <a:rPr lang="en-US" sz="3000" spc="240">
                  <a:solidFill>
                    <a:srgbClr val="AE8441"/>
                  </a:solidFill>
                  <a:latin typeface="Roboto"/>
                </a:rPr>
                <a:t>QUAL O PROBLEMA?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6525625"/>
              <a:ext cx="13015460" cy="6359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120"/>
                </a:lnSpc>
              </a:pPr>
              <a:r>
                <a:rPr lang="en-US" sz="2575" spc="128" dirty="0" err="1">
                  <a:solidFill>
                    <a:srgbClr val="FFFFFF"/>
                  </a:solidFill>
                  <a:latin typeface="Roboto"/>
                </a:rPr>
                <a:t>Ajudamos</a:t>
              </a:r>
              <a:r>
                <a:rPr lang="en-US" sz="2575" spc="128" dirty="0">
                  <a:solidFill>
                    <a:srgbClr val="FFFFFF"/>
                  </a:solidFill>
                  <a:latin typeface="Roboto"/>
                </a:rPr>
                <a:t> </a:t>
              </a:r>
              <a:r>
                <a:rPr lang="en-US" sz="2575" spc="128" dirty="0" err="1">
                  <a:solidFill>
                    <a:srgbClr val="FFFFFF"/>
                  </a:solidFill>
                  <a:latin typeface="Roboto"/>
                </a:rPr>
                <a:t>salvando</a:t>
              </a:r>
              <a:r>
                <a:rPr lang="en-US" sz="2575" spc="128" dirty="0">
                  <a:solidFill>
                    <a:srgbClr val="FFFFFF"/>
                  </a:solidFill>
                  <a:latin typeface="Roboto"/>
                </a:rPr>
                <a:t> </a:t>
              </a:r>
              <a:r>
                <a:rPr lang="en-US" sz="2575" spc="128" dirty="0" err="1">
                  <a:solidFill>
                    <a:srgbClr val="FFFFFF"/>
                  </a:solidFill>
                  <a:latin typeface="Roboto"/>
                </a:rPr>
                <a:t>vidas</a:t>
              </a:r>
              <a:r>
                <a:rPr lang="en-US" sz="2575" spc="128" dirty="0">
                  <a:solidFill>
                    <a:srgbClr val="FFFFFF"/>
                  </a:solidFill>
                  <a:latin typeface="Roboto"/>
                </a:rPr>
                <a:t> </a:t>
              </a:r>
              <a:r>
                <a:rPr lang="en-US" sz="2575" spc="128" dirty="0" err="1">
                  <a:solidFill>
                    <a:srgbClr val="FFFFFF"/>
                  </a:solidFill>
                  <a:latin typeface="Roboto"/>
                </a:rPr>
                <a:t>indiretamente</a:t>
              </a:r>
              <a:r>
                <a:rPr lang="en-US" sz="2575" spc="128" dirty="0">
                  <a:solidFill>
                    <a:srgbClr val="FFFFFF"/>
                  </a:solidFill>
                  <a:latin typeface="Roboto"/>
                </a:rPr>
                <a:t> com o </a:t>
              </a:r>
              <a:r>
                <a:rPr lang="en-US" sz="2575" spc="128" dirty="0" err="1" smtClean="0">
                  <a:solidFill>
                    <a:srgbClr val="FFFFFF"/>
                  </a:solidFill>
                  <a:latin typeface="Roboto"/>
                </a:rPr>
                <a:t>IoT</a:t>
              </a:r>
              <a:r>
                <a:rPr lang="en-US" sz="2575" spc="128" dirty="0" smtClean="0">
                  <a:solidFill>
                    <a:srgbClr val="FFFFFF"/>
                  </a:solidFill>
                  <a:latin typeface="Roboto"/>
                </a:rPr>
                <a:t>.</a:t>
              </a:r>
              <a:endParaRPr lang="en-US" sz="2575" spc="128" dirty="0">
                <a:solidFill>
                  <a:srgbClr val="FFFFFF"/>
                </a:solidFill>
                <a:latin typeface="Roboto"/>
              </a:endParaRPr>
            </a:p>
          </p:txBody>
        </p:sp>
      </p:grpSp>
      <p:pic>
        <p:nvPicPr>
          <p:cNvPr id="10" name="Picture 10"/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l="49347"/>
          <a:stretch/>
        </p:blipFill>
        <p:spPr>
          <a:xfrm>
            <a:off x="0" y="311906"/>
            <a:ext cx="4693011" cy="914128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3C6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335735" y="-343317"/>
            <a:ext cx="4574360" cy="10973635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 l="11786" r="37354"/>
          <a:stretch>
            <a:fillRect/>
          </a:stretch>
        </p:blipFill>
        <p:spPr>
          <a:xfrm>
            <a:off x="432627" y="1252543"/>
            <a:ext cx="6278246" cy="82296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8660678" y="236691"/>
            <a:ext cx="7281954" cy="1162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00"/>
              </a:lnSpc>
            </a:pPr>
            <a:r>
              <a:rPr lang="en-US" sz="7500" spc="150">
                <a:solidFill>
                  <a:srgbClr val="FFFFFF"/>
                </a:solidFill>
                <a:latin typeface="Josefin Slab"/>
              </a:rPr>
              <a:t>Contextualização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188632" y="4253439"/>
            <a:ext cx="9915290" cy="8900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2571" spc="257" dirty="0">
                <a:solidFill>
                  <a:srgbClr val="FFFFFF"/>
                </a:solidFill>
                <a:latin typeface="Sanchez"/>
              </a:rPr>
              <a:t>º No </a:t>
            </a:r>
            <a:r>
              <a:rPr lang="en-US" sz="2571" spc="257" dirty="0" err="1">
                <a:solidFill>
                  <a:srgbClr val="FFFFFF"/>
                </a:solidFill>
                <a:latin typeface="Sanchez"/>
              </a:rPr>
              <a:t>Brasil</a:t>
            </a:r>
            <a:r>
              <a:rPr lang="en-US" sz="2571" spc="257" dirty="0">
                <a:solidFill>
                  <a:srgbClr val="FFFFFF"/>
                </a:solidFill>
                <a:latin typeface="Sanchez"/>
              </a:rPr>
              <a:t> a taxa de </a:t>
            </a:r>
            <a:r>
              <a:rPr lang="en-US" sz="2571" spc="257" dirty="0" err="1">
                <a:solidFill>
                  <a:srgbClr val="FFFFFF"/>
                </a:solidFill>
                <a:latin typeface="Sanchez"/>
              </a:rPr>
              <a:t>doação</a:t>
            </a:r>
            <a:r>
              <a:rPr lang="en-US" sz="2571" spc="257" dirty="0">
                <a:solidFill>
                  <a:srgbClr val="FFFFFF"/>
                </a:solidFill>
                <a:latin typeface="Sanchez"/>
              </a:rPr>
              <a:t> é de 15,8 </a:t>
            </a:r>
            <a:r>
              <a:rPr lang="en-US" sz="2571" spc="257" dirty="0" err="1">
                <a:solidFill>
                  <a:srgbClr val="FFFFFF"/>
                </a:solidFill>
                <a:latin typeface="Sanchez"/>
              </a:rPr>
              <a:t>pmp</a:t>
            </a:r>
            <a:r>
              <a:rPr lang="en-US" sz="2571" spc="257" dirty="0">
                <a:solidFill>
                  <a:srgbClr val="FFFFFF"/>
                </a:solidFill>
                <a:latin typeface="Sanchez"/>
              </a:rPr>
              <a:t>(</a:t>
            </a:r>
            <a:r>
              <a:rPr lang="en-US" sz="2571" spc="257" dirty="0" err="1">
                <a:solidFill>
                  <a:srgbClr val="FFFFFF"/>
                </a:solidFill>
                <a:latin typeface="Sanchez"/>
              </a:rPr>
              <a:t>por</a:t>
            </a:r>
            <a:endParaRPr lang="en-US" sz="2571" spc="257" dirty="0">
              <a:solidFill>
                <a:srgbClr val="FFFFFF"/>
              </a:solidFill>
              <a:latin typeface="Sanchez"/>
            </a:endParaRPr>
          </a:p>
          <a:p>
            <a:pPr>
              <a:lnSpc>
                <a:spcPts val="3600"/>
              </a:lnSpc>
            </a:pPr>
            <a:r>
              <a:rPr lang="en-US" sz="2571" spc="257" dirty="0" err="1">
                <a:solidFill>
                  <a:srgbClr val="FFFFFF"/>
                </a:solidFill>
                <a:latin typeface="Sanchez"/>
              </a:rPr>
              <a:t>milhão</a:t>
            </a:r>
            <a:r>
              <a:rPr lang="en-US" sz="2571" spc="257" dirty="0">
                <a:solidFill>
                  <a:srgbClr val="FFFFFF"/>
                </a:solidFill>
                <a:latin typeface="Sanchez"/>
              </a:rPr>
              <a:t> de </a:t>
            </a:r>
            <a:r>
              <a:rPr lang="en-US" sz="2571" spc="257" dirty="0" err="1">
                <a:solidFill>
                  <a:srgbClr val="FFFFFF"/>
                </a:solidFill>
                <a:latin typeface="Sanchez"/>
              </a:rPr>
              <a:t>habitante</a:t>
            </a:r>
            <a:r>
              <a:rPr lang="en-US" sz="2571" spc="257" dirty="0" smtClean="0">
                <a:solidFill>
                  <a:srgbClr val="FFFFFF"/>
                </a:solidFill>
                <a:latin typeface="Sanchez"/>
              </a:rPr>
              <a:t>).</a:t>
            </a:r>
            <a:endParaRPr lang="en-US" sz="2571" spc="257" dirty="0">
              <a:solidFill>
                <a:srgbClr val="FFFFFF"/>
              </a:solidFill>
              <a:latin typeface="Sanchez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13C6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1028700"/>
            <a:ext cx="17585452" cy="9583675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3" name="TextBox 3"/>
          <p:cNvSpPr txBox="1"/>
          <p:nvPr/>
        </p:nvSpPr>
        <p:spPr>
          <a:xfrm>
            <a:off x="7936744" y="1367802"/>
            <a:ext cx="4017037" cy="1162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00"/>
              </a:lnSpc>
            </a:pPr>
            <a:r>
              <a:rPr lang="en-US" sz="7500" spc="150">
                <a:solidFill>
                  <a:srgbClr val="113C61"/>
                </a:solidFill>
                <a:latin typeface="Josefin Slab"/>
              </a:rPr>
              <a:t>Problema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679385" y="5600700"/>
            <a:ext cx="12779815" cy="5770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2800" spc="140" dirty="0" err="1">
                <a:solidFill>
                  <a:srgbClr val="113C61"/>
                </a:solidFill>
                <a:latin typeface="Roboto"/>
              </a:rPr>
              <a:t>negado</a:t>
            </a:r>
            <a:endParaRPr lang="en-US" sz="2800" spc="140" dirty="0">
              <a:solidFill>
                <a:srgbClr val="113C61"/>
              </a:solidFill>
              <a:latin typeface="Roboto"/>
            </a:endParaRPr>
          </a:p>
        </p:txBody>
      </p:sp>
      <p:sp>
        <p:nvSpPr>
          <p:cNvPr id="5" name="AutoShape 5"/>
          <p:cNvSpPr/>
          <p:nvPr/>
        </p:nvSpPr>
        <p:spPr>
          <a:xfrm>
            <a:off x="2080182" y="2529852"/>
            <a:ext cx="152400" cy="6248400"/>
          </a:xfrm>
          <a:prstGeom prst="rect">
            <a:avLst/>
          </a:prstGeom>
          <a:solidFill>
            <a:srgbClr val="AE8441"/>
          </a:solidFill>
        </p:spPr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195855" y="2725362"/>
            <a:ext cx="152400" cy="6248400"/>
          </a:xfrm>
          <a:prstGeom prst="rect">
            <a:avLst/>
          </a:prstGeom>
          <a:solidFill>
            <a:srgbClr val="AE8441"/>
          </a:solidFill>
        </p:spPr>
      </p:sp>
      <p:sp>
        <p:nvSpPr>
          <p:cNvPr id="3" name="TextBox 3"/>
          <p:cNvSpPr txBox="1"/>
          <p:nvPr/>
        </p:nvSpPr>
        <p:spPr>
          <a:xfrm>
            <a:off x="8214358" y="3543559"/>
            <a:ext cx="8757747" cy="3154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142"/>
              </a:lnSpc>
            </a:pPr>
            <a:r>
              <a:rPr lang="en-US" sz="2589" spc="129" dirty="0">
                <a:solidFill>
                  <a:srgbClr val="113C61"/>
                </a:solidFill>
                <a:latin typeface="Roboto"/>
              </a:rPr>
              <a:t>Por </a:t>
            </a:r>
            <a:r>
              <a:rPr lang="en-US" sz="2589" spc="129" dirty="0" err="1">
                <a:solidFill>
                  <a:srgbClr val="113C61"/>
                </a:solidFill>
                <a:latin typeface="Roboto"/>
              </a:rPr>
              <a:t>esse</a:t>
            </a:r>
            <a:r>
              <a:rPr lang="en-US" sz="2589" spc="129" dirty="0">
                <a:solidFill>
                  <a:srgbClr val="113C61"/>
                </a:solidFill>
                <a:latin typeface="Roboto"/>
              </a:rPr>
              <a:t> </a:t>
            </a:r>
            <a:r>
              <a:rPr lang="en-US" sz="2589" spc="129" dirty="0" err="1">
                <a:solidFill>
                  <a:srgbClr val="113C61"/>
                </a:solidFill>
                <a:latin typeface="Roboto"/>
              </a:rPr>
              <a:t>motivo</a:t>
            </a:r>
            <a:r>
              <a:rPr lang="en-US" sz="2589" spc="129" dirty="0">
                <a:solidFill>
                  <a:srgbClr val="113C61"/>
                </a:solidFill>
                <a:latin typeface="Roboto"/>
              </a:rPr>
              <a:t> a </a:t>
            </a:r>
            <a:r>
              <a:rPr lang="en-US" sz="2589" spc="129" dirty="0" err="1">
                <a:solidFill>
                  <a:srgbClr val="113C61"/>
                </a:solidFill>
                <a:latin typeface="Roboto"/>
              </a:rPr>
              <a:t>CyberLife</a:t>
            </a:r>
            <a:r>
              <a:rPr lang="en-US" sz="2589" spc="129" dirty="0">
                <a:solidFill>
                  <a:srgbClr val="113C61"/>
                </a:solidFill>
                <a:latin typeface="Roboto"/>
              </a:rPr>
              <a:t> </a:t>
            </a:r>
            <a:r>
              <a:rPr lang="en-US" sz="2589" spc="129" dirty="0" err="1">
                <a:solidFill>
                  <a:srgbClr val="113C61"/>
                </a:solidFill>
                <a:latin typeface="Roboto"/>
              </a:rPr>
              <a:t>propõe</a:t>
            </a:r>
            <a:r>
              <a:rPr lang="en-US" sz="2589" spc="129" dirty="0">
                <a:solidFill>
                  <a:srgbClr val="113C61"/>
                </a:solidFill>
                <a:latin typeface="Roboto"/>
              </a:rPr>
              <a:t> </a:t>
            </a:r>
            <a:r>
              <a:rPr lang="en-US" sz="2589" spc="129" dirty="0" err="1">
                <a:solidFill>
                  <a:srgbClr val="113C61"/>
                </a:solidFill>
                <a:latin typeface="Roboto"/>
              </a:rPr>
              <a:t>uma</a:t>
            </a:r>
            <a:r>
              <a:rPr lang="en-US" sz="2589" spc="129" dirty="0">
                <a:solidFill>
                  <a:srgbClr val="113C61"/>
                </a:solidFill>
                <a:latin typeface="Roboto"/>
              </a:rPr>
              <a:t> </a:t>
            </a:r>
            <a:r>
              <a:rPr lang="en-US" sz="2589" spc="129" dirty="0" err="1">
                <a:solidFill>
                  <a:srgbClr val="113C61"/>
                </a:solidFill>
                <a:latin typeface="Roboto"/>
              </a:rPr>
              <a:t>solução</a:t>
            </a:r>
            <a:r>
              <a:rPr lang="en-US" sz="2589" spc="129" dirty="0">
                <a:solidFill>
                  <a:srgbClr val="113C61"/>
                </a:solidFill>
                <a:latin typeface="Roboto"/>
              </a:rPr>
              <a:t> de</a:t>
            </a:r>
          </a:p>
          <a:p>
            <a:pPr marL="0" lvl="0" indent="0" algn="ctr">
              <a:lnSpc>
                <a:spcPts val="4142"/>
              </a:lnSpc>
            </a:pPr>
            <a:r>
              <a:rPr lang="en-US" sz="2589" spc="129" dirty="0" err="1">
                <a:solidFill>
                  <a:srgbClr val="113C61"/>
                </a:solidFill>
                <a:latin typeface="Roboto"/>
              </a:rPr>
              <a:t>monitoramento</a:t>
            </a:r>
            <a:r>
              <a:rPr lang="en-US" sz="2589" spc="129" dirty="0">
                <a:solidFill>
                  <a:srgbClr val="113C61"/>
                </a:solidFill>
                <a:latin typeface="Roboto"/>
              </a:rPr>
              <a:t> de </a:t>
            </a:r>
            <a:r>
              <a:rPr lang="en-US" sz="2589" spc="129" dirty="0" err="1" smtClean="0">
                <a:solidFill>
                  <a:srgbClr val="113C61"/>
                </a:solidFill>
                <a:latin typeface="Roboto"/>
              </a:rPr>
              <a:t>temperatura</a:t>
            </a:r>
            <a:r>
              <a:rPr lang="en-US" sz="2589" spc="129" dirty="0" smtClean="0">
                <a:solidFill>
                  <a:srgbClr val="113C61"/>
                </a:solidFill>
                <a:latin typeface="Roboto"/>
              </a:rPr>
              <a:t> </a:t>
            </a:r>
            <a:r>
              <a:rPr lang="en-US" sz="2589" spc="129" dirty="0">
                <a:solidFill>
                  <a:srgbClr val="113C61"/>
                </a:solidFill>
                <a:latin typeface="Roboto"/>
              </a:rPr>
              <a:t>para </a:t>
            </a:r>
            <a:r>
              <a:rPr lang="en-US" sz="2589" spc="129" dirty="0" err="1">
                <a:solidFill>
                  <a:srgbClr val="113C61"/>
                </a:solidFill>
                <a:latin typeface="Roboto"/>
              </a:rPr>
              <a:t>hospitais</a:t>
            </a:r>
            <a:r>
              <a:rPr lang="en-US" sz="2589" spc="129" dirty="0">
                <a:solidFill>
                  <a:srgbClr val="113C61"/>
                </a:solidFill>
                <a:latin typeface="Roboto"/>
              </a:rPr>
              <a:t>, banco de </a:t>
            </a:r>
            <a:r>
              <a:rPr lang="en-US" sz="2589" spc="129" dirty="0" err="1">
                <a:solidFill>
                  <a:srgbClr val="113C61"/>
                </a:solidFill>
                <a:latin typeface="Roboto"/>
              </a:rPr>
              <a:t>órgãos</a:t>
            </a:r>
            <a:r>
              <a:rPr lang="en-US" sz="2589" spc="129" dirty="0">
                <a:solidFill>
                  <a:srgbClr val="113C61"/>
                </a:solidFill>
                <a:latin typeface="Roboto"/>
              </a:rPr>
              <a:t> e </a:t>
            </a:r>
            <a:r>
              <a:rPr lang="en-US" sz="2589" spc="129" dirty="0" err="1">
                <a:solidFill>
                  <a:srgbClr val="113C61"/>
                </a:solidFill>
                <a:latin typeface="Roboto"/>
              </a:rPr>
              <a:t>até</a:t>
            </a:r>
            <a:endParaRPr lang="en-US" sz="2589" spc="129" dirty="0">
              <a:solidFill>
                <a:srgbClr val="113C61"/>
              </a:solidFill>
              <a:latin typeface="Roboto"/>
            </a:endParaRPr>
          </a:p>
          <a:p>
            <a:pPr marL="0" lvl="0" indent="0" algn="ctr">
              <a:lnSpc>
                <a:spcPts val="4142"/>
              </a:lnSpc>
            </a:pPr>
            <a:r>
              <a:rPr lang="en-US" sz="2589" spc="129" dirty="0" err="1">
                <a:solidFill>
                  <a:srgbClr val="113C61"/>
                </a:solidFill>
                <a:latin typeface="Roboto"/>
              </a:rPr>
              <a:t>mesmo</a:t>
            </a:r>
            <a:r>
              <a:rPr lang="en-US" sz="2589" spc="129" dirty="0">
                <a:solidFill>
                  <a:srgbClr val="113C61"/>
                </a:solidFill>
                <a:latin typeface="Roboto"/>
              </a:rPr>
              <a:t> </a:t>
            </a:r>
            <a:r>
              <a:rPr lang="en-US" sz="2589" spc="129" dirty="0" err="1">
                <a:solidFill>
                  <a:srgbClr val="113C61"/>
                </a:solidFill>
                <a:latin typeface="Roboto"/>
              </a:rPr>
              <a:t>pequenos</a:t>
            </a:r>
            <a:r>
              <a:rPr lang="en-US" sz="2589" spc="129" dirty="0">
                <a:solidFill>
                  <a:srgbClr val="113C61"/>
                </a:solidFill>
                <a:latin typeface="Roboto"/>
              </a:rPr>
              <a:t> laboratórios, para </a:t>
            </a:r>
            <a:r>
              <a:rPr lang="en-US" sz="2589" spc="129" dirty="0" err="1">
                <a:solidFill>
                  <a:srgbClr val="113C61"/>
                </a:solidFill>
                <a:latin typeface="Roboto"/>
              </a:rPr>
              <a:t>facilitar</a:t>
            </a:r>
            <a:r>
              <a:rPr lang="en-US" sz="2589" spc="129" dirty="0">
                <a:solidFill>
                  <a:srgbClr val="113C61"/>
                </a:solidFill>
                <a:latin typeface="Roboto"/>
              </a:rPr>
              <a:t> o </a:t>
            </a:r>
            <a:r>
              <a:rPr lang="en-US" sz="2589" spc="129" dirty="0" err="1">
                <a:solidFill>
                  <a:srgbClr val="113C61"/>
                </a:solidFill>
                <a:latin typeface="Roboto"/>
              </a:rPr>
              <a:t>controle</a:t>
            </a:r>
            <a:r>
              <a:rPr lang="en-US" sz="2589" spc="129" dirty="0">
                <a:solidFill>
                  <a:srgbClr val="113C61"/>
                </a:solidFill>
                <a:latin typeface="Roboto"/>
              </a:rPr>
              <a:t> do </a:t>
            </a:r>
            <a:r>
              <a:rPr lang="en-US" sz="2589" spc="129" dirty="0" err="1">
                <a:solidFill>
                  <a:srgbClr val="113C61"/>
                </a:solidFill>
                <a:latin typeface="Roboto"/>
              </a:rPr>
              <a:t>proprietário</a:t>
            </a:r>
            <a:r>
              <a:rPr lang="en-US" sz="2589" spc="129" dirty="0">
                <a:solidFill>
                  <a:srgbClr val="113C61"/>
                </a:solidFill>
                <a:latin typeface="Roboto"/>
              </a:rPr>
              <a:t> </a:t>
            </a:r>
            <a:r>
              <a:rPr lang="en-US" sz="2589" spc="129" dirty="0" err="1">
                <a:solidFill>
                  <a:srgbClr val="113C61"/>
                </a:solidFill>
                <a:latin typeface="Roboto"/>
              </a:rPr>
              <a:t>sobre</a:t>
            </a:r>
            <a:r>
              <a:rPr lang="en-US" sz="2589" spc="129" dirty="0">
                <a:solidFill>
                  <a:srgbClr val="113C61"/>
                </a:solidFill>
                <a:latin typeface="Roboto"/>
              </a:rPr>
              <a:t> </a:t>
            </a:r>
            <a:r>
              <a:rPr lang="en-US" sz="2589" spc="129" dirty="0" err="1">
                <a:solidFill>
                  <a:srgbClr val="113C61"/>
                </a:solidFill>
                <a:latin typeface="Roboto"/>
              </a:rPr>
              <a:t>os</a:t>
            </a:r>
            <a:endParaRPr lang="en-US" sz="2589" spc="129" dirty="0">
              <a:solidFill>
                <a:srgbClr val="113C61"/>
              </a:solidFill>
              <a:latin typeface="Roboto"/>
            </a:endParaRPr>
          </a:p>
          <a:p>
            <a:pPr marL="0" lvl="0" indent="0" algn="ctr">
              <a:lnSpc>
                <a:spcPts val="4142"/>
              </a:lnSpc>
            </a:pPr>
            <a:r>
              <a:rPr lang="en-US" sz="2589" spc="129" dirty="0" err="1">
                <a:solidFill>
                  <a:srgbClr val="113C61"/>
                </a:solidFill>
                <a:latin typeface="Roboto"/>
              </a:rPr>
              <a:t>órgãos</a:t>
            </a:r>
            <a:r>
              <a:rPr lang="en-US" sz="2589" spc="129" dirty="0">
                <a:solidFill>
                  <a:srgbClr val="113C61"/>
                </a:solidFill>
                <a:latin typeface="Roboto"/>
              </a:rPr>
              <a:t>, e </a:t>
            </a:r>
            <a:r>
              <a:rPr lang="en-US" sz="2589" spc="129" dirty="0" err="1">
                <a:solidFill>
                  <a:srgbClr val="113C61"/>
                </a:solidFill>
                <a:latin typeface="Roboto"/>
              </a:rPr>
              <a:t>evitar</a:t>
            </a:r>
            <a:r>
              <a:rPr lang="en-US" sz="2589" spc="129" dirty="0">
                <a:solidFill>
                  <a:srgbClr val="113C61"/>
                </a:solidFill>
                <a:latin typeface="Roboto"/>
              </a:rPr>
              <a:t> a </a:t>
            </a:r>
            <a:r>
              <a:rPr lang="en-US" sz="2589" spc="129" dirty="0" err="1">
                <a:solidFill>
                  <a:srgbClr val="113C61"/>
                </a:solidFill>
                <a:latin typeface="Roboto"/>
              </a:rPr>
              <a:t>perda</a:t>
            </a:r>
            <a:r>
              <a:rPr lang="en-US" sz="2589" spc="129" dirty="0">
                <a:solidFill>
                  <a:srgbClr val="113C61"/>
                </a:solidFill>
                <a:latin typeface="Roboto"/>
              </a:rPr>
              <a:t> dos </a:t>
            </a:r>
            <a:r>
              <a:rPr lang="en-US" sz="2589" spc="129" dirty="0" err="1">
                <a:solidFill>
                  <a:srgbClr val="113C61"/>
                </a:solidFill>
                <a:latin typeface="Roboto"/>
              </a:rPr>
              <a:t>mesmos</a:t>
            </a:r>
            <a:r>
              <a:rPr lang="en-US" sz="2589" spc="129" dirty="0">
                <a:solidFill>
                  <a:srgbClr val="113C61"/>
                </a:solidFill>
                <a:latin typeface="Roboto"/>
              </a:rPr>
              <a:t>.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820383" y="1028700"/>
            <a:ext cx="5486400" cy="82296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529308" y="1028700"/>
            <a:ext cx="6175193" cy="3114359"/>
            <a:chOff x="0" y="0"/>
            <a:chExt cx="8233590" cy="4152478"/>
          </a:xfrm>
        </p:grpSpPr>
        <p:sp>
          <p:nvSpPr>
            <p:cNvPr id="6" name="AutoShape 6"/>
            <p:cNvSpPr/>
            <p:nvPr/>
          </p:nvSpPr>
          <p:spPr>
            <a:xfrm>
              <a:off x="0" y="0"/>
              <a:ext cx="8233590" cy="4152478"/>
            </a:xfrm>
            <a:prstGeom prst="rect">
              <a:avLst/>
            </a:prstGeom>
            <a:solidFill>
              <a:srgbClr val="113C61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609795" y="533189"/>
              <a:ext cx="7014000" cy="30670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9000"/>
                </a:lnSpc>
              </a:pPr>
              <a:r>
                <a:rPr lang="en-US" sz="7500" spc="150">
                  <a:solidFill>
                    <a:srgbClr val="FFFFFF"/>
                  </a:solidFill>
                  <a:latin typeface="Josefin Slab"/>
                </a:rPr>
                <a:t>Solução proposta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1163006"/>
            <a:ext cx="16230600" cy="9569201"/>
          </a:xfrm>
          <a:prstGeom prst="rect">
            <a:avLst/>
          </a:prstGeom>
          <a:solidFill>
            <a:srgbClr val="113C61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2359297">
            <a:off x="593185" y="618032"/>
            <a:ext cx="1434143" cy="1089949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657600" y="2895918"/>
            <a:ext cx="11247409" cy="6262925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5525407" y="1448437"/>
            <a:ext cx="7237185" cy="1162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00"/>
              </a:lnSpc>
            </a:pPr>
            <a:r>
              <a:rPr lang="en-US" sz="7500" spc="150">
                <a:solidFill>
                  <a:srgbClr val="FFFFFF"/>
                </a:solidFill>
                <a:latin typeface="Josefin Slab"/>
              </a:rPr>
              <a:t>Como Funciona?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113C61"/>
          </a:solidFill>
        </p:spPr>
      </p:sp>
      <p:sp>
        <p:nvSpPr>
          <p:cNvPr id="5" name="TextBox 5"/>
          <p:cNvSpPr txBox="1"/>
          <p:nvPr/>
        </p:nvSpPr>
        <p:spPr>
          <a:xfrm>
            <a:off x="6513861" y="619125"/>
            <a:ext cx="4075793" cy="11620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000"/>
              </a:lnSpc>
            </a:pPr>
            <a:r>
              <a:rPr lang="en-US" sz="7500" spc="150" dirty="0">
                <a:solidFill>
                  <a:srgbClr val="FFFFFF"/>
                </a:solidFill>
                <a:latin typeface="Josefin Slab"/>
              </a:rPr>
              <a:t>Requisitos</a:t>
            </a:r>
          </a:p>
        </p:txBody>
      </p:sp>
      <p:graphicFrame>
        <p:nvGraphicFramePr>
          <p:cNvPr id="8" name="Tabela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1634125"/>
              </p:ext>
            </p:extLst>
          </p:nvPr>
        </p:nvGraphicFramePr>
        <p:xfrm>
          <a:off x="1963842" y="2400300"/>
          <a:ext cx="14360316" cy="641930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055123">
                  <a:extLst>
                    <a:ext uri="{9D8B030D-6E8A-4147-A177-3AD203B41FA5}">
                      <a16:colId xmlns:a16="http://schemas.microsoft.com/office/drawing/2014/main" val="1299558508"/>
                    </a:ext>
                  </a:extLst>
                </a:gridCol>
                <a:gridCol w="1464392">
                  <a:extLst>
                    <a:ext uri="{9D8B030D-6E8A-4147-A177-3AD203B41FA5}">
                      <a16:colId xmlns:a16="http://schemas.microsoft.com/office/drawing/2014/main" val="2275244176"/>
                    </a:ext>
                  </a:extLst>
                </a:gridCol>
                <a:gridCol w="1840801">
                  <a:extLst>
                    <a:ext uri="{9D8B030D-6E8A-4147-A177-3AD203B41FA5}">
                      <a16:colId xmlns:a16="http://schemas.microsoft.com/office/drawing/2014/main" val="360480149"/>
                    </a:ext>
                  </a:extLst>
                </a:gridCol>
              </a:tblGrid>
              <a:tr h="91704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400" u="none" strike="noStrike" dirty="0">
                          <a:effectLst/>
                        </a:rPr>
                        <a:t>Utilizar sensores de temperatura  para captar dados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8" marR="8868" marT="886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400" u="none" strike="noStrike">
                          <a:effectLst/>
                        </a:rPr>
                        <a:t>Essencial</a:t>
                      </a:r>
                      <a:endParaRPr lang="pt-BR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8" marR="8868" marT="886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400" u="none" strike="noStrike">
                          <a:effectLst/>
                        </a:rPr>
                        <a:t>Funcional </a:t>
                      </a:r>
                      <a:endParaRPr lang="pt-BR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8" marR="8868" marT="8868" marB="0" anchor="ctr"/>
                </a:tc>
                <a:extLst>
                  <a:ext uri="{0D108BD9-81ED-4DB2-BD59-A6C34878D82A}">
                    <a16:rowId xmlns:a16="http://schemas.microsoft.com/office/drawing/2014/main" val="875680335"/>
                  </a:ext>
                </a:extLst>
              </a:tr>
              <a:tr h="91704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400" u="none" strike="noStrike" dirty="0">
                          <a:effectLst/>
                        </a:rPr>
                        <a:t>Utilizar o </a:t>
                      </a:r>
                      <a:r>
                        <a:rPr lang="pt-BR" sz="2400" u="none" strike="noStrike" dirty="0" smtClean="0">
                          <a:effectLst/>
                        </a:rPr>
                        <a:t>Arduino para </a:t>
                      </a:r>
                      <a:r>
                        <a:rPr lang="pt-BR" sz="2400" u="none" strike="noStrike" dirty="0">
                          <a:effectLst/>
                        </a:rPr>
                        <a:t>receber os dados do sensor e mostrá-los no site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8" marR="8868" marT="886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400" u="none" strike="noStrike">
                          <a:effectLst/>
                        </a:rPr>
                        <a:t>Essencial</a:t>
                      </a:r>
                      <a:endParaRPr lang="pt-BR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8" marR="8868" marT="886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400" u="none" strike="noStrike">
                          <a:effectLst/>
                        </a:rPr>
                        <a:t>Funcional </a:t>
                      </a:r>
                      <a:endParaRPr lang="pt-BR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8" marR="8868" marT="8868" marB="0" anchor="ctr"/>
                </a:tc>
                <a:extLst>
                  <a:ext uri="{0D108BD9-81ED-4DB2-BD59-A6C34878D82A}">
                    <a16:rowId xmlns:a16="http://schemas.microsoft.com/office/drawing/2014/main" val="3772736039"/>
                  </a:ext>
                </a:extLst>
              </a:tr>
              <a:tr h="91704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400" u="none" strike="noStrike" dirty="0">
                          <a:effectLst/>
                        </a:rPr>
                        <a:t>armazenar os dados em um banco de dados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8" marR="8868" marT="886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400" u="none" strike="noStrike">
                          <a:effectLst/>
                        </a:rPr>
                        <a:t>Essencial</a:t>
                      </a:r>
                      <a:endParaRPr lang="pt-BR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8" marR="8868" marT="886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400" u="none" strike="noStrike">
                          <a:effectLst/>
                        </a:rPr>
                        <a:t>Funcional </a:t>
                      </a:r>
                      <a:endParaRPr lang="pt-BR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8" marR="8868" marT="8868" marB="0" anchor="ctr"/>
                </a:tc>
                <a:extLst>
                  <a:ext uri="{0D108BD9-81ED-4DB2-BD59-A6C34878D82A}">
                    <a16:rowId xmlns:a16="http://schemas.microsoft.com/office/drawing/2014/main" val="1562016029"/>
                  </a:ext>
                </a:extLst>
              </a:tr>
              <a:tr h="91704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400" u="none" strike="noStrike" dirty="0">
                          <a:effectLst/>
                        </a:rPr>
                        <a:t>Site Institucional onde vai ser mostrado os dados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8" marR="8868" marT="886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400" u="none" strike="noStrike" dirty="0">
                          <a:effectLst/>
                        </a:rPr>
                        <a:t>Essencial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8" marR="8868" marT="886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400" u="none" strike="noStrike">
                          <a:effectLst/>
                        </a:rPr>
                        <a:t>Funcional </a:t>
                      </a:r>
                      <a:endParaRPr lang="pt-BR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8" marR="8868" marT="8868" marB="0" anchor="ctr"/>
                </a:tc>
                <a:extLst>
                  <a:ext uri="{0D108BD9-81ED-4DB2-BD59-A6C34878D82A}">
                    <a16:rowId xmlns:a16="http://schemas.microsoft.com/office/drawing/2014/main" val="3323799371"/>
                  </a:ext>
                </a:extLst>
              </a:tr>
              <a:tr h="91704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400" u="none" strike="noStrike" dirty="0">
                          <a:effectLst/>
                        </a:rPr>
                        <a:t>Cadastro e login do site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8" marR="8868" marT="886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400" u="none" strike="noStrike" dirty="0">
                          <a:effectLst/>
                        </a:rPr>
                        <a:t>Essencial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8" marR="8868" marT="886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400" u="none" strike="noStrike">
                          <a:effectLst/>
                        </a:rPr>
                        <a:t>Funcional </a:t>
                      </a:r>
                      <a:endParaRPr lang="pt-BR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8" marR="8868" marT="8868" marB="0" anchor="ctr"/>
                </a:tc>
                <a:extLst>
                  <a:ext uri="{0D108BD9-81ED-4DB2-BD59-A6C34878D82A}">
                    <a16:rowId xmlns:a16="http://schemas.microsoft.com/office/drawing/2014/main" val="374337878"/>
                  </a:ext>
                </a:extLst>
              </a:tr>
              <a:tr h="91704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400" u="none" strike="noStrike">
                          <a:effectLst/>
                        </a:rPr>
                        <a:t>Tela de consulta para ver os dados</a:t>
                      </a:r>
                      <a:endParaRPr lang="pt-BR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8" marR="8868" marT="886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400" u="none" strike="noStrike" dirty="0">
                          <a:effectLst/>
                        </a:rPr>
                        <a:t>Essencial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8" marR="8868" marT="886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400" u="none" strike="noStrike" dirty="0">
                          <a:effectLst/>
                        </a:rPr>
                        <a:t>Funcional 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8" marR="8868" marT="8868" marB="0" anchor="ctr"/>
                </a:tc>
                <a:extLst>
                  <a:ext uri="{0D108BD9-81ED-4DB2-BD59-A6C34878D82A}">
                    <a16:rowId xmlns:a16="http://schemas.microsoft.com/office/drawing/2014/main" val="315689583"/>
                  </a:ext>
                </a:extLst>
              </a:tr>
              <a:tr h="91704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400" u="none" strike="noStrike">
                          <a:effectLst/>
                        </a:rPr>
                        <a:t>Gráficos em tempo real mostrando o funcionamento dos dados</a:t>
                      </a:r>
                      <a:endParaRPr lang="pt-BR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8" marR="8868" marT="886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400" u="none" strike="noStrike">
                          <a:effectLst/>
                        </a:rPr>
                        <a:t>Essencial</a:t>
                      </a:r>
                      <a:endParaRPr lang="pt-BR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8" marR="8868" marT="886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400" u="none" strike="noStrike" dirty="0">
                          <a:effectLst/>
                        </a:rPr>
                        <a:t>Funcional 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8" marR="8868" marT="8868" marB="0" anchor="ctr"/>
                </a:tc>
                <a:extLst>
                  <a:ext uri="{0D108BD9-81ED-4DB2-BD59-A6C34878D82A}">
                    <a16:rowId xmlns:a16="http://schemas.microsoft.com/office/drawing/2014/main" val="4063401631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3C6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360123" y="-300189"/>
            <a:ext cx="19008246" cy="4335803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3" name="TextBox 3"/>
          <p:cNvSpPr txBox="1"/>
          <p:nvPr/>
        </p:nvSpPr>
        <p:spPr>
          <a:xfrm>
            <a:off x="6053092" y="2873564"/>
            <a:ext cx="5538869" cy="2305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00"/>
              </a:lnSpc>
            </a:pPr>
            <a:r>
              <a:rPr lang="en-US" sz="7500" spc="150">
                <a:solidFill>
                  <a:srgbClr val="113C61"/>
                </a:solidFill>
                <a:latin typeface="Josefin Slab"/>
              </a:rPr>
              <a:t>Site </a:t>
            </a:r>
            <a:r>
              <a:rPr lang="en-US" sz="7500" spc="150">
                <a:solidFill>
                  <a:srgbClr val="FFFFFF"/>
                </a:solidFill>
                <a:latin typeface="Josefin Slab"/>
              </a:rPr>
              <a:t>Institucional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</TotalTime>
  <Words>245</Words>
  <Application>Microsoft Office PowerPoint</Application>
  <PresentationFormat>Personalizar</PresentationFormat>
  <Paragraphs>72</Paragraphs>
  <Slides>14</Slides>
  <Notes>0</Notes>
  <HiddenSlides>1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14</vt:i4>
      </vt:variant>
    </vt:vector>
  </HeadingPairs>
  <TitlesOfParts>
    <vt:vector size="22" baseType="lpstr">
      <vt:lpstr>Calibri</vt:lpstr>
      <vt:lpstr>Roboto</vt:lpstr>
      <vt:lpstr>Arial</vt:lpstr>
      <vt:lpstr>Josefin Slab</vt:lpstr>
      <vt:lpstr>Arimo</vt:lpstr>
      <vt:lpstr>Sanchez Bold</vt:lpstr>
      <vt:lpstr>Sanchez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cyber life</dc:title>
  <cp:lastModifiedBy>Aluno</cp:lastModifiedBy>
  <cp:revision>10</cp:revision>
  <dcterms:created xsi:type="dcterms:W3CDTF">2006-08-16T00:00:00Z</dcterms:created>
  <dcterms:modified xsi:type="dcterms:W3CDTF">2020-09-22T14:01:25Z</dcterms:modified>
  <dc:identifier>DAEIJq8D6DE</dc:identifier>
</cp:coreProperties>
</file>